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2" r:id="rId4"/>
    <p:sldMasterId id="2147483724" r:id="rId5"/>
  </p:sldMasterIdLst>
  <p:notesMasterIdLst>
    <p:notesMasterId r:id="rId53"/>
  </p:notesMasterIdLst>
  <p:sldIdLst>
    <p:sldId id="256" r:id="rId6"/>
    <p:sldId id="426" r:id="rId7"/>
    <p:sldId id="334" r:id="rId8"/>
    <p:sldId id="374" r:id="rId9"/>
    <p:sldId id="337" r:id="rId10"/>
    <p:sldId id="320" r:id="rId11"/>
    <p:sldId id="336" r:id="rId12"/>
    <p:sldId id="318" r:id="rId13"/>
    <p:sldId id="390" r:id="rId14"/>
    <p:sldId id="348" r:id="rId15"/>
    <p:sldId id="420" r:id="rId16"/>
    <p:sldId id="340" r:id="rId17"/>
    <p:sldId id="429" r:id="rId18"/>
    <p:sldId id="363" r:id="rId19"/>
    <p:sldId id="433" r:id="rId20"/>
    <p:sldId id="344" r:id="rId21"/>
    <p:sldId id="346" r:id="rId22"/>
    <p:sldId id="352" r:id="rId23"/>
    <p:sldId id="434" r:id="rId24"/>
    <p:sldId id="435" r:id="rId25"/>
    <p:sldId id="369" r:id="rId26"/>
    <p:sldId id="353" r:id="rId27"/>
    <p:sldId id="370" r:id="rId28"/>
    <p:sldId id="432" r:id="rId29"/>
    <p:sldId id="387" r:id="rId30"/>
    <p:sldId id="431" r:id="rId31"/>
    <p:sldId id="417" r:id="rId32"/>
    <p:sldId id="418" r:id="rId33"/>
    <p:sldId id="362" r:id="rId34"/>
    <p:sldId id="272" r:id="rId35"/>
    <p:sldId id="279" r:id="rId36"/>
    <p:sldId id="354" r:id="rId37"/>
    <p:sldId id="427" r:id="rId38"/>
    <p:sldId id="284" r:id="rId39"/>
    <p:sldId id="329" r:id="rId40"/>
    <p:sldId id="285" r:id="rId41"/>
    <p:sldId id="289" r:id="rId42"/>
    <p:sldId id="360" r:id="rId43"/>
    <p:sldId id="424" r:id="rId44"/>
    <p:sldId id="425" r:id="rId45"/>
    <p:sldId id="298" r:id="rId46"/>
    <p:sldId id="300" r:id="rId47"/>
    <p:sldId id="428" r:id="rId48"/>
    <p:sldId id="365" r:id="rId49"/>
    <p:sldId id="404" r:id="rId50"/>
    <p:sldId id="436" r:id="rId51"/>
    <p:sldId id="43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B46"/>
    <a:srgbClr val="FF9999"/>
    <a:srgbClr val="24FC2E"/>
    <a:srgbClr val="34D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0" autoAdjust="0"/>
    <p:restoredTop sz="78782" autoAdjust="0"/>
  </p:normalViewPr>
  <p:slideViewPr>
    <p:cSldViewPr snapToGrid="0">
      <p:cViewPr varScale="1">
        <p:scale>
          <a:sx n="35" d="100"/>
          <a:sy n="35"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koshythomas\Desktop\Calthorpe\Bay%20Area\bay_area_scenarios_with_charts_prelim10111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schloss\Documents\GreenPrints\Copy%20of%20fresno_conservation_results_08242017_with_carbon_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localhost\Users\koshythomas\Desktop\Calthorpe\Bay%20Area\bay_area_scenarios_with_charts_prelim101116.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cschloss\Documents\GreenPrints\UF\pba_threatened_endangered_suitability_area_09142017_chartsfortal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schloss\Documents\GreenPrints\UF\pba_threatened_endangered_suitability_area_09142017_chartsfortal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localhost\Users\koshythomas\Desktop\Calthorpe\Bay%20Area\bay_area_scenarios_with_charts_prelim1011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67847769028871E-2"/>
          <c:y val="0.10942592592592593"/>
          <c:w val="0.95407381889763776"/>
          <c:h val="0.61069407990667823"/>
        </c:manualLayout>
      </c:layout>
      <c:barChart>
        <c:barDir val="col"/>
        <c:grouping val="clustered"/>
        <c:varyColors val="0"/>
        <c:ser>
          <c:idx val="0"/>
          <c:order val="0"/>
          <c:spPr>
            <a:solidFill>
              <a:schemeClr val="accent2">
                <a:lumMod val="50000"/>
              </a:schemeClr>
            </a:solidFill>
            <a:ln>
              <a:noFill/>
            </a:ln>
            <a:effectLst/>
          </c:spPr>
          <c:invertIfNegative val="0"/>
          <c:cat>
            <c:strRef>
              <c:f>Sheet1!$A$4:$A$14</c:f>
              <c:strCache>
                <c:ptCount val="11"/>
                <c:pt idx="0">
                  <c:v>California</c:v>
                </c:pt>
                <c:pt idx="1">
                  <c:v>Arizona</c:v>
                </c:pt>
                <c:pt idx="2">
                  <c:v>Washington</c:v>
                </c:pt>
                <c:pt idx="3">
                  <c:v>Colorado</c:v>
                </c:pt>
                <c:pt idx="4">
                  <c:v>Utah</c:v>
                </c:pt>
                <c:pt idx="5">
                  <c:v>Oregon</c:v>
                </c:pt>
                <c:pt idx="6">
                  <c:v>Nevada</c:v>
                </c:pt>
                <c:pt idx="7">
                  <c:v>New Mexico</c:v>
                </c:pt>
                <c:pt idx="8">
                  <c:v>Idaho</c:v>
                </c:pt>
                <c:pt idx="9">
                  <c:v>Montana</c:v>
                </c:pt>
                <c:pt idx="10">
                  <c:v>Wyoming</c:v>
                </c:pt>
              </c:strCache>
            </c:strRef>
          </c:cat>
          <c:val>
            <c:numRef>
              <c:f>Sheet1!$B$4:$B$14</c:f>
              <c:numCache>
                <c:formatCode>General</c:formatCode>
                <c:ptCount val="11"/>
                <c:pt idx="0">
                  <c:v>810</c:v>
                </c:pt>
                <c:pt idx="1">
                  <c:v>367</c:v>
                </c:pt>
                <c:pt idx="2">
                  <c:v>276</c:v>
                </c:pt>
                <c:pt idx="3">
                  <c:v>233</c:v>
                </c:pt>
                <c:pt idx="4">
                  <c:v>146</c:v>
                </c:pt>
                <c:pt idx="5">
                  <c:v>137</c:v>
                </c:pt>
                <c:pt idx="6">
                  <c:v>116</c:v>
                </c:pt>
                <c:pt idx="7">
                  <c:v>95</c:v>
                </c:pt>
                <c:pt idx="8">
                  <c:v>86</c:v>
                </c:pt>
                <c:pt idx="9">
                  <c:v>48</c:v>
                </c:pt>
                <c:pt idx="10">
                  <c:v>29</c:v>
                </c:pt>
              </c:numCache>
            </c:numRef>
          </c:val>
          <c:extLst>
            <c:ext xmlns:c16="http://schemas.microsoft.com/office/drawing/2014/chart" uri="{C3380CC4-5D6E-409C-BE32-E72D297353CC}">
              <c16:uniqueId val="{00000000-410E-4F2B-856C-9B653682C913}"/>
            </c:ext>
          </c:extLst>
        </c:ser>
        <c:dLbls>
          <c:showLegendKey val="0"/>
          <c:showVal val="0"/>
          <c:showCatName val="0"/>
          <c:showSerName val="0"/>
          <c:showPercent val="0"/>
          <c:showBubbleSize val="0"/>
        </c:dLbls>
        <c:gapWidth val="219"/>
        <c:overlap val="-27"/>
        <c:axId val="403214360"/>
        <c:axId val="325768352"/>
      </c:barChart>
      <c:catAx>
        <c:axId val="403214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325768352"/>
        <c:crosses val="autoZero"/>
        <c:auto val="1"/>
        <c:lblAlgn val="ctr"/>
        <c:lblOffset val="100"/>
        <c:noMultiLvlLbl val="0"/>
      </c:catAx>
      <c:valAx>
        <c:axId val="325768352"/>
        <c:scaling>
          <c:orientation val="minMax"/>
          <c:max val="1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03214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Gill Sans MT" panose="020B0502020104020203" pitchFamily="34" charset="0"/>
                <a:ea typeface="+mn-ea"/>
                <a:cs typeface="+mn-cs"/>
              </a:defRPr>
            </a:pPr>
            <a:r>
              <a:rPr lang="en-US" dirty="0">
                <a:latin typeface="Gill Sans MT" panose="020B0502020104020203" pitchFamily="34" charset="0"/>
              </a:rPr>
              <a:t>Land</a:t>
            </a:r>
            <a:r>
              <a:rPr lang="en-US" baseline="0" dirty="0">
                <a:latin typeface="Gill Sans MT" panose="020B0502020104020203" pitchFamily="34" charset="0"/>
              </a:rPr>
              <a:t> Converted to Urban</a:t>
            </a:r>
            <a:endParaRPr lang="en-US" dirty="0">
              <a:latin typeface="Gill Sans MT" panose="020B0502020104020203" pitchFamily="34" charset="0"/>
            </a:endParaRP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Gill Sans MT" panose="020B0502020104020203" pitchFamily="34" charset="0"/>
              <a:ea typeface="+mn-ea"/>
              <a:cs typeface="+mn-cs"/>
            </a:defRPr>
          </a:pPr>
          <a:endParaRPr lang="en-US"/>
        </a:p>
      </c:txPr>
    </c:title>
    <c:autoTitleDeleted val="0"/>
    <c:plotArea>
      <c:layout/>
      <c:barChart>
        <c:barDir val="col"/>
        <c:grouping val="stacked"/>
        <c:varyColors val="0"/>
        <c:ser>
          <c:idx val="0"/>
          <c:order val="0"/>
          <c:tx>
            <c:v>Gains</c:v>
          </c:tx>
          <c:spPr>
            <a:solidFill>
              <a:srgbClr val="ED7B31"/>
            </a:solidFill>
            <a:ln>
              <a:noFill/>
            </a:ln>
            <a:effectLst/>
          </c:spPr>
          <c:invertIfNegative val="0"/>
          <c:cat>
            <c:strRef>
              <c:f>gains_losses_lands!$B$1:$D$1</c:f>
              <c:strCache>
                <c:ptCount val="3"/>
                <c:pt idx="0">
                  <c:v>No Project</c:v>
                </c:pt>
                <c:pt idx="1">
                  <c:v>Draft Preferred</c:v>
                </c:pt>
                <c:pt idx="2">
                  <c:v>Big Cities</c:v>
                </c:pt>
              </c:strCache>
            </c:strRef>
          </c:cat>
          <c:val>
            <c:numRef>
              <c:f>gains_losses_lands!$B$7:$D$7</c:f>
              <c:numCache>
                <c:formatCode>_(* #,##0_);_(* \(#,##0\);_(* "-"??_);_(@_)</c:formatCode>
                <c:ptCount val="3"/>
                <c:pt idx="0">
                  <c:v>30627.725751000009</c:v>
                </c:pt>
                <c:pt idx="1">
                  <c:v>12944.249478</c:v>
                </c:pt>
                <c:pt idx="2">
                  <c:v>10632.9034395</c:v>
                </c:pt>
              </c:numCache>
            </c:numRef>
          </c:val>
          <c:extLst>
            <c:ext xmlns:c16="http://schemas.microsoft.com/office/drawing/2014/chart" uri="{C3380CC4-5D6E-409C-BE32-E72D297353CC}">
              <c16:uniqueId val="{00000000-57FF-4928-88CB-9E05F97266D3}"/>
            </c:ext>
          </c:extLst>
        </c:ser>
        <c:ser>
          <c:idx val="1"/>
          <c:order val="1"/>
          <c:tx>
            <c:v>Losses</c:v>
          </c:tx>
          <c:spPr>
            <a:pattFill prst="dkUpDiag">
              <a:fgClr>
                <a:srgbClr val="ED7B31"/>
              </a:fgClr>
              <a:bgClr>
                <a:schemeClr val="bg1"/>
              </a:bgClr>
            </a:pattFill>
            <a:ln>
              <a:noFill/>
            </a:ln>
            <a:effectLst/>
          </c:spPr>
          <c:invertIfNegative val="0"/>
          <c:cat>
            <c:strRef>
              <c:f>gains_losses_lands!$B$1:$D$1</c:f>
              <c:strCache>
                <c:ptCount val="3"/>
                <c:pt idx="0">
                  <c:v>No Project</c:v>
                </c:pt>
                <c:pt idx="1">
                  <c:v>Draft Preferred</c:v>
                </c:pt>
                <c:pt idx="2">
                  <c:v>Big Cities</c:v>
                </c:pt>
              </c:strCache>
            </c:strRef>
          </c:cat>
          <c:val>
            <c:numRef>
              <c:f>gains_losses_lands!$B$6:$D$6</c:f>
              <c:numCache>
                <c:formatCode>_(* #,##0_);_(* \(#,##0\);_(* "-"??_);_(@_)</c:formatCode>
                <c:ptCount val="3"/>
                <c:pt idx="0">
                  <c:v>0</c:v>
                </c:pt>
                <c:pt idx="1">
                  <c:v>0</c:v>
                </c:pt>
                <c:pt idx="2">
                  <c:v>0</c:v>
                </c:pt>
              </c:numCache>
            </c:numRef>
          </c:val>
          <c:extLst>
            <c:ext xmlns:c16="http://schemas.microsoft.com/office/drawing/2014/chart" uri="{C3380CC4-5D6E-409C-BE32-E72D297353CC}">
              <c16:uniqueId val="{00000001-57FF-4928-88CB-9E05F97266D3}"/>
            </c:ext>
          </c:extLst>
        </c:ser>
        <c:dLbls>
          <c:showLegendKey val="0"/>
          <c:showVal val="0"/>
          <c:showCatName val="0"/>
          <c:showSerName val="0"/>
          <c:showPercent val="0"/>
          <c:showBubbleSize val="0"/>
        </c:dLbls>
        <c:gapWidth val="95"/>
        <c:overlap val="100"/>
        <c:axId val="-107843856"/>
        <c:axId val="-107890192"/>
      </c:barChart>
      <c:catAx>
        <c:axId val="-10784385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890192"/>
        <c:crosses val="autoZero"/>
        <c:auto val="1"/>
        <c:lblAlgn val="ctr"/>
        <c:lblOffset val="100"/>
        <c:noMultiLvlLbl val="0"/>
      </c:catAx>
      <c:valAx>
        <c:axId val="-107890192"/>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Acres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843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1" i="0" u="none" strike="noStrike" kern="1200" cap="all" spc="120" normalizeH="0" baseline="0">
                <a:solidFill>
                  <a:schemeClr val="tx1">
                    <a:lumMod val="65000"/>
                    <a:lumOff val="35000"/>
                  </a:schemeClr>
                </a:solidFill>
                <a:latin typeface="+mn-lt"/>
                <a:ea typeface="+mn-ea"/>
                <a:cs typeface="+mn-cs"/>
              </a:defRPr>
            </a:pPr>
            <a:r>
              <a:rPr lang="en-US" sz="2500" dirty="0"/>
              <a:t>Loss of Carbon Stocks </a:t>
            </a:r>
          </a:p>
          <a:p>
            <a:pPr>
              <a:defRPr sz="2500"/>
            </a:pPr>
            <a:r>
              <a:rPr lang="en-US" sz="2500" dirty="0"/>
              <a:t>(Metric Tons) </a:t>
            </a:r>
          </a:p>
        </c:rich>
      </c:tx>
      <c:overlay val="0"/>
      <c:spPr>
        <a:noFill/>
        <a:ln>
          <a:noFill/>
        </a:ln>
        <a:effectLst/>
      </c:spPr>
      <c:txPr>
        <a:bodyPr rot="0" spcFirstLastPara="1" vertOverflow="ellipsis" vert="horz" wrap="square" anchor="ctr" anchorCtr="1"/>
        <a:lstStyle/>
        <a:p>
          <a:pPr>
            <a:defRPr sz="25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112732413256715E-2"/>
          <c:y val="0.20213317085364332"/>
          <c:w val="0.93542378774882495"/>
          <c:h val="0.67597706536682933"/>
        </c:manualLayout>
      </c:layout>
      <c:barChart>
        <c:barDir val="col"/>
        <c:grouping val="clustered"/>
        <c:varyColors val="0"/>
        <c:ser>
          <c:idx val="0"/>
          <c:order val="0"/>
          <c:tx>
            <c:strRef>
              <c:f>CarbonForBayArea!$D$3</c:f>
              <c:strCache>
                <c:ptCount val="1"/>
                <c:pt idx="0">
                  <c:v>Net Change from Base</c:v>
                </c:pt>
              </c:strCache>
            </c:strRef>
          </c:tx>
          <c:spPr>
            <a:solidFill>
              <a:schemeClr val="accent4">
                <a:lumMod val="75000"/>
              </a:schemeClr>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8B68-458F-BDC9-0F7A704357AA}"/>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3-8B68-458F-BDC9-0F7A704357AA}"/>
              </c:ext>
            </c:extLst>
          </c:dPt>
          <c:dLbls>
            <c:dLbl>
              <c:idx val="0"/>
              <c:layout>
                <c:manualLayout>
                  <c:x val="-3.1921371151529322E-3"/>
                  <c:y val="9.94116360454943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68-458F-BDC9-0F7A704357AA}"/>
                </c:ext>
              </c:extLst>
            </c:dLbl>
            <c:dLbl>
              <c:idx val="1"/>
              <c:layout>
                <c:manualLayout>
                  <c:x val="0"/>
                  <c:y val="0.105944530947273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68-458F-BDC9-0F7A704357AA}"/>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(CarbonForBayArea!$D$2,CarbonForBayArea!$G$2,CarbonForBayArea!$J$2,CarbonForBayArea!$M$2,CarbonForBayArea!$P$2)</c:f>
              <c:strCache>
                <c:ptCount val="2"/>
                <c:pt idx="0">
                  <c:v>Sprawl</c:v>
                </c:pt>
                <c:pt idx="1">
                  <c:v>Growth within boundaries</c:v>
                </c:pt>
              </c:strCache>
            </c:strRef>
          </c:cat>
          <c:val>
            <c:numRef>
              <c:f>(CarbonForBayArea!$D$5,CarbonForBayArea!$G$5,CarbonForBayArea!$J$5,CarbonForBayArea!$M$5,CarbonForBayArea!$P$5)</c:f>
              <c:numCache>
                <c:formatCode>#,##0</c:formatCode>
                <c:ptCount val="2"/>
                <c:pt idx="0">
                  <c:v>211806</c:v>
                </c:pt>
                <c:pt idx="1">
                  <c:v>66631.349399998799</c:v>
                </c:pt>
              </c:numCache>
            </c:numRef>
          </c:val>
          <c:extLst>
            <c:ext xmlns:c16="http://schemas.microsoft.com/office/drawing/2014/chart" uri="{C3380CC4-5D6E-409C-BE32-E72D297353CC}">
              <c16:uniqueId val="{00000004-8B68-458F-BDC9-0F7A704357AA}"/>
            </c:ext>
          </c:extLst>
        </c:ser>
        <c:dLbls>
          <c:dLblPos val="outEnd"/>
          <c:showLegendKey val="0"/>
          <c:showVal val="1"/>
          <c:showCatName val="0"/>
          <c:showSerName val="0"/>
          <c:showPercent val="0"/>
          <c:showBubbleSize val="0"/>
        </c:dLbls>
        <c:gapWidth val="444"/>
        <c:overlap val="-90"/>
        <c:axId val="-952474080"/>
        <c:axId val="-952494896"/>
      </c:barChart>
      <c:catAx>
        <c:axId val="-95247408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high"/>
        <c:crossAx val="-952494896"/>
        <c:crosses val="autoZero"/>
        <c:auto val="1"/>
        <c:lblAlgn val="ctr"/>
        <c:lblOffset val="100"/>
        <c:noMultiLvlLbl val="0"/>
      </c:catAx>
      <c:valAx>
        <c:axId val="-952494896"/>
        <c:scaling>
          <c:orientation val="minMax"/>
        </c:scaling>
        <c:delete val="1"/>
        <c:axPos val="l"/>
        <c:numFmt formatCode="#,##0" sourceLinked="1"/>
        <c:majorTickMark val="none"/>
        <c:minorTickMark val="none"/>
        <c:tickLblPos val="nextTo"/>
        <c:crossAx val="-952474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all" spc="120" normalizeH="0" baseline="0">
                <a:solidFill>
                  <a:schemeClr val="tx1">
                    <a:lumMod val="65000"/>
                    <a:lumOff val="35000"/>
                  </a:schemeClr>
                </a:solidFill>
                <a:latin typeface="+mn-lt"/>
                <a:ea typeface="+mn-ea"/>
                <a:cs typeface="+mn-cs"/>
              </a:defRPr>
            </a:pPr>
            <a:r>
              <a:rPr lang="en-US" dirty="0"/>
              <a:t>Loss of Groundwater Recharge POTENTIAL (Ac-</a:t>
            </a:r>
            <a:r>
              <a:rPr lang="en-US" dirty="0" err="1"/>
              <a:t>ft</a:t>
            </a:r>
            <a:r>
              <a:rPr lang="en-US" dirty="0"/>
              <a:t>)</a:t>
            </a:r>
          </a:p>
        </c:rich>
      </c:tx>
      <c:overlay val="0"/>
      <c:spPr>
        <a:noFill/>
        <a:ln>
          <a:noFill/>
        </a:ln>
        <a:effectLst/>
      </c:spPr>
      <c:txPr>
        <a:bodyPr rot="0" spcFirstLastPara="1" vertOverflow="ellipsis" vert="horz" wrap="square" anchor="ctr" anchorCtr="1"/>
        <a:lstStyle/>
        <a:p>
          <a:pPr>
            <a:defRPr sz="168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lumMod val="75000"/>
              </a:schemeClr>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4-7E85-4B0F-B384-CE224667D577}"/>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5-7E85-4B0F-B384-CE224667D577}"/>
              </c:ext>
            </c:extLst>
          </c:dPt>
          <c:dLbls>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No Project</c:v>
                </c:pt>
                <c:pt idx="1">
                  <c:v>Draft Preferred</c:v>
                </c:pt>
              </c:strCache>
            </c:strRef>
          </c:cat>
          <c:val>
            <c:numRef>
              <c:f>Sheet1!$B$2:$B$3</c:f>
              <c:numCache>
                <c:formatCode>#,##0</c:formatCode>
                <c:ptCount val="2"/>
                <c:pt idx="0">
                  <c:v>12824.7012082</c:v>
                </c:pt>
                <c:pt idx="1">
                  <c:v>4884.9441353000002</c:v>
                </c:pt>
              </c:numCache>
            </c:numRef>
          </c:val>
          <c:extLst>
            <c:ext xmlns:c16="http://schemas.microsoft.com/office/drawing/2014/chart" uri="{C3380CC4-5D6E-409C-BE32-E72D297353CC}">
              <c16:uniqueId val="{00000000-7E85-4B0F-B384-CE224667D577}"/>
            </c:ext>
          </c:extLst>
        </c:ser>
        <c:ser>
          <c:idx val="1"/>
          <c:order val="1"/>
          <c:tx>
            <c:strRef>
              <c:f>Sheet1!$C$1</c:f>
              <c:strCache>
                <c:ptCount val="1"/>
                <c:pt idx="0">
                  <c:v>Series 2</c:v>
                </c:pt>
              </c:strCache>
            </c:strRef>
          </c:tx>
          <c:spPr>
            <a:solidFill>
              <a:schemeClr val="accent2"/>
            </a:solidFill>
            <a:ln>
              <a:solidFill>
                <a:schemeClr val="accent2">
                  <a:lumMod val="20000"/>
                  <a:lumOff val="80000"/>
                </a:schemeClr>
              </a:solidFill>
            </a:ln>
            <a:effectLst/>
          </c:spPr>
          <c:invertIfNegative val="0"/>
          <c:dPt>
            <c:idx val="1"/>
            <c:invertIfNegative val="0"/>
            <c:bubble3D val="0"/>
            <c:spPr>
              <a:pattFill prst="wdUpDiag">
                <a:fgClr>
                  <a:schemeClr val="accent1">
                    <a:lumMod val="75000"/>
                  </a:schemeClr>
                </a:fgClr>
                <a:bgClr>
                  <a:schemeClr val="bg1"/>
                </a:bgClr>
              </a:pattFill>
              <a:ln>
                <a:solidFill>
                  <a:schemeClr val="accent1">
                    <a:lumMod val="20000"/>
                    <a:lumOff val="80000"/>
                  </a:schemeClr>
                </a:solidFill>
              </a:ln>
              <a:effectLst/>
            </c:spPr>
            <c:extLst>
              <c:ext xmlns:c16="http://schemas.microsoft.com/office/drawing/2014/chart" uri="{C3380CC4-5D6E-409C-BE32-E72D297353CC}">
                <c16:uniqueId val="{00000007-7E85-4B0F-B384-CE224667D577}"/>
              </c:ext>
            </c:extLst>
          </c:dPt>
          <c:dLbls>
            <c:dLbl>
              <c:idx val="0"/>
              <c:delete val="1"/>
              <c:extLst>
                <c:ext xmlns:c15="http://schemas.microsoft.com/office/drawing/2012/chart" uri="{CE6537A1-D6FC-4f65-9D91-7224C49458BB}"/>
                <c:ext xmlns:c16="http://schemas.microsoft.com/office/drawing/2014/chart" uri="{C3380CC4-5D6E-409C-BE32-E72D297353CC}">
                  <c16:uniqueId val="{00000003-7E85-4B0F-B384-CE224667D577}"/>
                </c:ext>
              </c:extLst>
            </c:dLbl>
            <c:dLbl>
              <c:idx val="1"/>
              <c:layout>
                <c:manualLayout>
                  <c:x val="0.1140625"/>
                  <c:y val="-4.45159298403094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85-4B0F-B384-CE224667D577}"/>
                </c:ext>
              </c:extLst>
            </c:dLbl>
            <c:spPr>
              <a:solidFill>
                <a:schemeClr val="accent1">
                  <a:lumMod val="75000"/>
                </a:schemeClr>
              </a:solidFill>
              <a:ln>
                <a:noFill/>
              </a:ln>
              <a:effectLst/>
            </c:spPr>
            <c:txPr>
              <a:bodyPr rot="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No Project</c:v>
                </c:pt>
                <c:pt idx="1">
                  <c:v>Draft Preferred</c:v>
                </c:pt>
              </c:strCache>
            </c:strRef>
          </c:cat>
          <c:val>
            <c:numRef>
              <c:f>Sheet1!$C$2:$C$3</c:f>
              <c:numCache>
                <c:formatCode>#,##0</c:formatCode>
                <c:ptCount val="2"/>
                <c:pt idx="0" formatCode="General">
                  <c:v>0</c:v>
                </c:pt>
                <c:pt idx="1">
                  <c:v>7939.7570728999999</c:v>
                </c:pt>
              </c:numCache>
            </c:numRef>
          </c:val>
          <c:extLst>
            <c:ext xmlns:c16="http://schemas.microsoft.com/office/drawing/2014/chart" uri="{C3380CC4-5D6E-409C-BE32-E72D297353CC}">
              <c16:uniqueId val="{00000001-7E85-4B0F-B384-CE224667D577}"/>
            </c:ext>
          </c:extLst>
        </c:ser>
        <c:ser>
          <c:idx val="2"/>
          <c:order val="2"/>
          <c:tx>
            <c:strRef>
              <c:f>Sheet1!$D$1</c:f>
              <c:strCache>
                <c:ptCount val="1"/>
                <c:pt idx="0">
                  <c:v>Series 3</c:v>
                </c:pt>
              </c:strCache>
            </c:strRef>
          </c:tx>
          <c:spPr>
            <a:solidFill>
              <a:schemeClr val="accent3"/>
            </a:solidFill>
            <a:ln>
              <a:noFill/>
            </a:ln>
            <a:effectLst/>
          </c:spPr>
          <c:invertIfNegative val="0"/>
          <c:dLbls>
            <c:delete val="1"/>
          </c:dLbls>
          <c:cat>
            <c:strRef>
              <c:f>Sheet1!$A$2:$A$3</c:f>
              <c:strCache>
                <c:ptCount val="2"/>
                <c:pt idx="0">
                  <c:v>No Project</c:v>
                </c:pt>
                <c:pt idx="1">
                  <c:v>Draft Preferred</c:v>
                </c:pt>
              </c:strCache>
            </c:strRef>
          </c:cat>
          <c:val>
            <c:numRef>
              <c:f>Sheet1!$D$2:$D$3</c:f>
              <c:numCache>
                <c:formatCode>General</c:formatCode>
                <c:ptCount val="2"/>
                <c:pt idx="0">
                  <c:v>0</c:v>
                </c:pt>
                <c:pt idx="1">
                  <c:v>0</c:v>
                </c:pt>
              </c:numCache>
            </c:numRef>
          </c:val>
          <c:extLst>
            <c:ext xmlns:c16="http://schemas.microsoft.com/office/drawing/2014/chart" uri="{C3380CC4-5D6E-409C-BE32-E72D297353CC}">
              <c16:uniqueId val="{00000002-7E85-4B0F-B384-CE224667D577}"/>
            </c:ext>
          </c:extLst>
        </c:ser>
        <c:dLbls>
          <c:dLblPos val="ctr"/>
          <c:showLegendKey val="0"/>
          <c:showVal val="1"/>
          <c:showCatName val="0"/>
          <c:showSerName val="0"/>
          <c:showPercent val="0"/>
          <c:showBubbleSize val="0"/>
        </c:dLbls>
        <c:gapWidth val="292"/>
        <c:overlap val="100"/>
        <c:axId val="390774704"/>
        <c:axId val="235431888"/>
      </c:barChart>
      <c:catAx>
        <c:axId val="390774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235431888"/>
        <c:crosses val="autoZero"/>
        <c:auto val="1"/>
        <c:lblAlgn val="ctr"/>
        <c:lblOffset val="100"/>
        <c:noMultiLvlLbl val="0"/>
      </c:catAx>
      <c:valAx>
        <c:axId val="235431888"/>
        <c:scaling>
          <c:orientation val="minMax"/>
        </c:scaling>
        <c:delete val="1"/>
        <c:axPos val="l"/>
        <c:numFmt formatCode="#,##0" sourceLinked="1"/>
        <c:majorTickMark val="none"/>
        <c:minorTickMark val="none"/>
        <c:tickLblPos val="nextTo"/>
        <c:crossAx val="390774704"/>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cap="all" spc="120" normalizeH="0" baseline="0">
                <a:solidFill>
                  <a:schemeClr val="tx1">
                    <a:lumMod val="65000"/>
                    <a:lumOff val="35000"/>
                  </a:schemeClr>
                </a:solidFill>
                <a:latin typeface="+mn-lt"/>
                <a:ea typeface="+mn-ea"/>
                <a:cs typeface="+mn-cs"/>
              </a:defRPr>
            </a:pPr>
            <a:r>
              <a:rPr lang="en-US"/>
              <a:t>Flood Plains</a:t>
            </a:r>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Water!$B$6</c:f>
              <c:strCache>
                <c:ptCount val="1"/>
                <c:pt idx="0">
                  <c:v>Urban Acres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(Water!$D$2,Water!$I$2,Water!$L$2)</c:f>
              <c:strCache>
                <c:ptCount val="3"/>
                <c:pt idx="0">
                  <c:v>No Project</c:v>
                </c:pt>
                <c:pt idx="1">
                  <c:v>Draft Preferred</c:v>
                </c:pt>
                <c:pt idx="2">
                  <c:v>Big Cities</c:v>
                </c:pt>
              </c:strCache>
            </c:strRef>
          </c:cat>
          <c:val>
            <c:numRef>
              <c:f>(Water!$D$6,Water!$I$6,Water!$L$6)</c:f>
              <c:numCache>
                <c:formatCode>#,##0</c:formatCode>
                <c:ptCount val="3"/>
                <c:pt idx="0">
                  <c:v>1654.170291000002</c:v>
                </c:pt>
                <c:pt idx="1">
                  <c:v>891.35715600000526</c:v>
                </c:pt>
                <c:pt idx="2">
                  <c:v>996.54975450000336</c:v>
                </c:pt>
              </c:numCache>
            </c:numRef>
          </c:val>
          <c:extLst>
            <c:ext xmlns:c16="http://schemas.microsoft.com/office/drawing/2014/chart" uri="{C3380CC4-5D6E-409C-BE32-E72D297353CC}">
              <c16:uniqueId val="{00000000-CA5A-417B-A8BC-ACA15128A65F}"/>
            </c:ext>
          </c:extLst>
        </c:ser>
        <c:ser>
          <c:idx val="1"/>
          <c:order val="1"/>
          <c:tx>
            <c:strRef>
              <c:f>Water!$B$7</c:f>
              <c:strCache>
                <c:ptCount val="1"/>
                <c:pt idx="0">
                  <c:v>Farmland Acres</c:v>
                </c:pt>
              </c:strCache>
            </c:strRef>
          </c:tx>
          <c:spPr>
            <a:solidFill>
              <a:schemeClr val="accent4"/>
            </a:solidFill>
            <a:ln>
              <a:noFill/>
            </a:ln>
            <a:effectLst/>
          </c:spPr>
          <c:invertIfNegative val="0"/>
          <c:dLbls>
            <c:dLbl>
              <c:idx val="1"/>
              <c:layout>
                <c:manualLayout>
                  <c:x val="-2.3791479686981198E-2"/>
                  <c:y val="-2.29370929456165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5A-417B-A8BC-ACA15128A65F}"/>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(Water!$D$2,Water!$I$2,Water!$L$2)</c:f>
              <c:strCache>
                <c:ptCount val="3"/>
                <c:pt idx="0">
                  <c:v>No Project</c:v>
                </c:pt>
                <c:pt idx="1">
                  <c:v>Draft Preferred</c:v>
                </c:pt>
                <c:pt idx="2">
                  <c:v>Big Cities</c:v>
                </c:pt>
              </c:strCache>
            </c:strRef>
          </c:cat>
          <c:val>
            <c:numRef>
              <c:f>(Water!$D$7,Water!$I$7,Water!$L$7)</c:f>
              <c:numCache>
                <c:formatCode>#,##0</c:formatCode>
                <c:ptCount val="3"/>
                <c:pt idx="0">
                  <c:v>-410.76264199998701</c:v>
                </c:pt>
                <c:pt idx="1">
                  <c:v>-127.6544429999776</c:v>
                </c:pt>
                <c:pt idx="2">
                  <c:v>-109.86288399997279</c:v>
                </c:pt>
              </c:numCache>
            </c:numRef>
          </c:val>
          <c:extLst>
            <c:ext xmlns:c16="http://schemas.microsoft.com/office/drawing/2014/chart" uri="{C3380CC4-5D6E-409C-BE32-E72D297353CC}">
              <c16:uniqueId val="{00000002-CA5A-417B-A8BC-ACA15128A65F}"/>
            </c:ext>
          </c:extLst>
        </c:ser>
        <c:ser>
          <c:idx val="2"/>
          <c:order val="2"/>
          <c:tx>
            <c:strRef>
              <c:f>Water!$B$8</c:f>
              <c:strCache>
                <c:ptCount val="1"/>
                <c:pt idx="0">
                  <c:v>Natural Acres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(Water!$D$2,Water!$I$2,Water!$L$2)</c:f>
              <c:strCache>
                <c:ptCount val="3"/>
                <c:pt idx="0">
                  <c:v>No Project</c:v>
                </c:pt>
                <c:pt idx="1">
                  <c:v>Draft Preferred</c:v>
                </c:pt>
                <c:pt idx="2">
                  <c:v>Big Cities</c:v>
                </c:pt>
              </c:strCache>
            </c:strRef>
          </c:cat>
          <c:val>
            <c:numRef>
              <c:f>(Water!$D$8,Water!$I$8,Water!$L$8)</c:f>
              <c:numCache>
                <c:formatCode>#,##0</c:formatCode>
                <c:ptCount val="3"/>
                <c:pt idx="0">
                  <c:v>-1243.4076490000009</c:v>
                </c:pt>
                <c:pt idx="1">
                  <c:v>-763.70271300000604</c:v>
                </c:pt>
                <c:pt idx="2">
                  <c:v>-886.68687200004945</c:v>
                </c:pt>
              </c:numCache>
            </c:numRef>
          </c:val>
          <c:extLst>
            <c:ext xmlns:c16="http://schemas.microsoft.com/office/drawing/2014/chart" uri="{C3380CC4-5D6E-409C-BE32-E72D297353CC}">
              <c16:uniqueId val="{00000003-CA5A-417B-A8BC-ACA15128A65F}"/>
            </c:ext>
          </c:extLst>
        </c:ser>
        <c:dLbls>
          <c:dLblPos val="ctr"/>
          <c:showLegendKey val="0"/>
          <c:showVal val="1"/>
          <c:showCatName val="0"/>
          <c:showSerName val="0"/>
          <c:showPercent val="0"/>
          <c:showBubbleSize val="0"/>
        </c:dLbls>
        <c:gapWidth val="270"/>
        <c:axId val="197433728"/>
        <c:axId val="411350192"/>
      </c:barChart>
      <c:catAx>
        <c:axId val="197433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411350192"/>
        <c:crosses val="autoZero"/>
        <c:auto val="1"/>
        <c:lblAlgn val="ctr"/>
        <c:lblOffset val="100"/>
        <c:noMultiLvlLbl val="0"/>
      </c:catAx>
      <c:valAx>
        <c:axId val="411350192"/>
        <c:scaling>
          <c:orientation val="minMax"/>
        </c:scaling>
        <c:delete val="1"/>
        <c:axPos val="l"/>
        <c:numFmt formatCode="#,##0" sourceLinked="1"/>
        <c:majorTickMark val="none"/>
        <c:minorTickMark val="none"/>
        <c:tickLblPos val="nextTo"/>
        <c:crossAx val="197433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solidFill>
        <a:sysClr val="windowText" lastClr="000000"/>
      </a:solidFill>
    </a:ln>
    <a:effectLst/>
  </c:spPr>
  <c:txPr>
    <a:bodyPr/>
    <a:lstStyle/>
    <a:p>
      <a:pPr>
        <a:defRPr sz="16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82613550919087"/>
          <c:y val="8.133867445581941E-2"/>
          <c:w val="0.76023881295101536"/>
          <c:h val="0.63590672902458423"/>
        </c:manualLayout>
      </c:layout>
      <c:barChart>
        <c:barDir val="col"/>
        <c:grouping val="clustered"/>
        <c:varyColors val="0"/>
        <c:ser>
          <c:idx val="0"/>
          <c:order val="0"/>
          <c:tx>
            <c:strRef>
              <c:f>baldEagle!$D$1</c:f>
              <c:strCache>
                <c:ptCount val="1"/>
                <c:pt idx="0">
                  <c:v>Acres Improved</c:v>
                </c:pt>
              </c:strCache>
            </c:strRef>
          </c:tx>
          <c:spPr>
            <a:solidFill>
              <a:schemeClr val="accent1"/>
            </a:solidFill>
            <a:ln>
              <a:noFill/>
            </a:ln>
            <a:effectLst/>
          </c:spPr>
          <c:invertIfNegative val="0"/>
          <c:cat>
            <c:multiLvlStrRef>
              <c:f>baldEagle!$B$2:$C$3</c:f>
              <c:multiLvlStrCache>
                <c:ptCount val="2"/>
                <c:lvl>
                  <c:pt idx="0">
                    <c:v>Sprawl</c:v>
                  </c:pt>
                  <c:pt idx="1">
                    <c:v>Growth Within Boundaries</c:v>
                  </c:pt>
                </c:lvl>
                <c:lvl>
                  <c:pt idx="0">
                    <c:v>BALD EAGLE</c:v>
                  </c:pt>
                </c:lvl>
              </c:multiLvlStrCache>
            </c:multiLvlStrRef>
          </c:cat>
          <c:val>
            <c:numRef>
              <c:f>baldEagle!$D$2:$D$3</c:f>
              <c:numCache>
                <c:formatCode>General</c:formatCode>
                <c:ptCount val="2"/>
                <c:pt idx="0">
                  <c:v>0</c:v>
                </c:pt>
                <c:pt idx="1">
                  <c:v>0</c:v>
                </c:pt>
              </c:numCache>
            </c:numRef>
          </c:val>
          <c:extLst>
            <c:ext xmlns:c16="http://schemas.microsoft.com/office/drawing/2014/chart" uri="{C3380CC4-5D6E-409C-BE32-E72D297353CC}">
              <c16:uniqueId val="{00000000-19F6-4296-AF6B-E57A1AF3C5DE}"/>
            </c:ext>
          </c:extLst>
        </c:ser>
        <c:ser>
          <c:idx val="1"/>
          <c:order val="1"/>
          <c:tx>
            <c:strRef>
              <c:f>baldEagle!$E$1</c:f>
              <c:strCache>
                <c:ptCount val="1"/>
                <c:pt idx="0">
                  <c:v>Acres Degraded</c:v>
                </c:pt>
              </c:strCache>
            </c:strRef>
          </c:tx>
          <c:spPr>
            <a:solidFill>
              <a:schemeClr val="accent4">
                <a:lumMod val="75000"/>
              </a:schemeClr>
            </a:solidFill>
            <a:ln w="25400">
              <a:noFill/>
            </a:ln>
            <a:effectLst/>
          </c:spPr>
          <c:invertIfNegative val="0"/>
          <c:dPt>
            <c:idx val="1"/>
            <c:invertIfNegative val="0"/>
            <c:bubble3D val="0"/>
            <c:spPr>
              <a:solidFill>
                <a:schemeClr val="accent4">
                  <a:lumMod val="75000"/>
                </a:schemeClr>
              </a:solidFill>
              <a:ln w="0">
                <a:noFill/>
              </a:ln>
              <a:effectLst/>
            </c:spPr>
            <c:extLst>
              <c:ext xmlns:c16="http://schemas.microsoft.com/office/drawing/2014/chart" uri="{C3380CC4-5D6E-409C-BE32-E72D297353CC}">
                <c16:uniqueId val="{00000002-19F6-4296-AF6B-E57A1AF3C5DE}"/>
              </c:ext>
            </c:extLst>
          </c:dPt>
          <c:cat>
            <c:multiLvlStrRef>
              <c:f>baldEagle!$B$2:$C$3</c:f>
              <c:multiLvlStrCache>
                <c:ptCount val="2"/>
                <c:lvl>
                  <c:pt idx="0">
                    <c:v>Sprawl</c:v>
                  </c:pt>
                  <c:pt idx="1">
                    <c:v>Growth Within Boundaries</c:v>
                  </c:pt>
                </c:lvl>
                <c:lvl>
                  <c:pt idx="0">
                    <c:v>BALD EAGLE</c:v>
                  </c:pt>
                </c:lvl>
              </c:multiLvlStrCache>
            </c:multiLvlStrRef>
          </c:cat>
          <c:val>
            <c:numRef>
              <c:f>baldEagle!$E$2:$E$3</c:f>
              <c:numCache>
                <c:formatCode>General</c:formatCode>
                <c:ptCount val="2"/>
                <c:pt idx="0">
                  <c:v>28437.3623205</c:v>
                </c:pt>
                <c:pt idx="1">
                  <c:v>11801.364142500001</c:v>
                </c:pt>
              </c:numCache>
            </c:numRef>
          </c:val>
          <c:extLst>
            <c:ext xmlns:c16="http://schemas.microsoft.com/office/drawing/2014/chart" uri="{C3380CC4-5D6E-409C-BE32-E72D297353CC}">
              <c16:uniqueId val="{00000001-19F6-4296-AF6B-E57A1AF3C5DE}"/>
            </c:ext>
          </c:extLst>
        </c:ser>
        <c:dLbls>
          <c:showLegendKey val="0"/>
          <c:showVal val="0"/>
          <c:showCatName val="0"/>
          <c:showSerName val="0"/>
          <c:showPercent val="0"/>
          <c:showBubbleSize val="0"/>
        </c:dLbls>
        <c:gapWidth val="150"/>
        <c:axId val="1962838400"/>
        <c:axId val="-1871767168"/>
      </c:barChart>
      <c:catAx>
        <c:axId val="196283840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1767168"/>
        <c:crosses val="autoZero"/>
        <c:auto val="0"/>
        <c:lblAlgn val="ctr"/>
        <c:lblOffset val="100"/>
        <c:noMultiLvlLbl val="0"/>
      </c:catAx>
      <c:valAx>
        <c:axId val="-1871767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Acres Degraded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62838400"/>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KitFox!$D$1</c:f>
              <c:strCache>
                <c:ptCount val="1"/>
                <c:pt idx="0">
                  <c:v>Acres Degraded</c:v>
                </c:pt>
              </c:strCache>
            </c:strRef>
          </c:tx>
          <c:spPr>
            <a:solidFill>
              <a:srgbClr val="FF9999"/>
            </a:solidFill>
            <a:ln>
              <a:noFill/>
            </a:ln>
            <a:effectLst/>
          </c:spPr>
          <c:invertIfNegative val="0"/>
          <c:cat>
            <c:multiLvlStrRef>
              <c:f>KitFox!$B$2:$C$3</c:f>
              <c:multiLvlStrCache>
                <c:ptCount val="2"/>
                <c:lvl>
                  <c:pt idx="0">
                    <c:v>Sprawl</c:v>
                  </c:pt>
                  <c:pt idx="1">
                    <c:v>Growth Within Boundaries</c:v>
                  </c:pt>
                </c:lvl>
                <c:lvl>
                  <c:pt idx="0">
                    <c:v>KIT FOX</c:v>
                  </c:pt>
                </c:lvl>
              </c:multiLvlStrCache>
            </c:multiLvlStrRef>
          </c:cat>
          <c:val>
            <c:numRef>
              <c:f>KitFox!$D$2:$D$3</c:f>
              <c:numCache>
                <c:formatCode>General</c:formatCode>
                <c:ptCount val="2"/>
                <c:pt idx="0">
                  <c:v>12792.798823499999</c:v>
                </c:pt>
                <c:pt idx="1">
                  <c:v>3076.3831184999999</c:v>
                </c:pt>
              </c:numCache>
            </c:numRef>
          </c:val>
          <c:extLst>
            <c:ext xmlns:c16="http://schemas.microsoft.com/office/drawing/2014/chart" uri="{C3380CC4-5D6E-409C-BE32-E72D297353CC}">
              <c16:uniqueId val="{00000001-DB5C-40D5-BF99-EF2625E189CE}"/>
            </c:ext>
          </c:extLst>
        </c:ser>
        <c:dLbls>
          <c:showLegendKey val="0"/>
          <c:showVal val="0"/>
          <c:showCatName val="0"/>
          <c:showSerName val="0"/>
          <c:showPercent val="0"/>
          <c:showBubbleSize val="0"/>
        </c:dLbls>
        <c:gapWidth val="150"/>
        <c:axId val="1962838400"/>
        <c:axId val="-1871767168"/>
      </c:barChart>
      <c:catAx>
        <c:axId val="196283840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1767168"/>
        <c:crosses val="autoZero"/>
        <c:auto val="0"/>
        <c:lblAlgn val="ctr"/>
        <c:lblOffset val="100"/>
        <c:noMultiLvlLbl val="0"/>
      </c:catAx>
      <c:valAx>
        <c:axId val="-1871767168"/>
        <c:scaling>
          <c:orientation val="minMax"/>
          <c:max val="3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Acres Degraded</a:t>
                </a:r>
              </a:p>
              <a:p>
                <a:pPr>
                  <a:defRPr/>
                </a:pPr>
                <a:endParaRPr lang="en-US"/>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6283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cap="all" spc="120" normalizeH="0" baseline="0">
                <a:solidFill>
                  <a:schemeClr val="tx1">
                    <a:lumMod val="65000"/>
                    <a:lumOff val="35000"/>
                  </a:schemeClr>
                </a:solidFill>
                <a:latin typeface="+mn-lt"/>
                <a:ea typeface="+mn-ea"/>
                <a:cs typeface="+mn-cs"/>
              </a:defRPr>
            </a:pPr>
            <a:r>
              <a:rPr lang="en-US" dirty="0"/>
              <a:t>The Nature Conservancy (TNC) Priority Areas</a:t>
            </a:r>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Habitat!$B$42</c:f>
              <c:strCache>
                <c:ptCount val="1"/>
                <c:pt idx="0">
                  <c:v>Urban Acres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(Water!$D$2,Water!$I$2,Water!$L$2)</c:f>
              <c:strCache>
                <c:ptCount val="3"/>
                <c:pt idx="0">
                  <c:v>No Project</c:v>
                </c:pt>
                <c:pt idx="1">
                  <c:v>Draft Preferred</c:v>
                </c:pt>
                <c:pt idx="2">
                  <c:v>Big Cities</c:v>
                </c:pt>
              </c:strCache>
            </c:strRef>
          </c:cat>
          <c:val>
            <c:numRef>
              <c:f>(Habitat!$D$46,Habitat!$I$46,Habitat!$L$46)</c:f>
              <c:numCache>
                <c:formatCode>#,##0</c:formatCode>
                <c:ptCount val="3"/>
                <c:pt idx="0">
                  <c:v>6334.4625434999898</c:v>
                </c:pt>
                <c:pt idx="1">
                  <c:v>1051.7035904999941</c:v>
                </c:pt>
                <c:pt idx="2">
                  <c:v>2260.8624869999908</c:v>
                </c:pt>
              </c:numCache>
            </c:numRef>
          </c:val>
          <c:extLst>
            <c:ext xmlns:c16="http://schemas.microsoft.com/office/drawing/2014/chart" uri="{C3380CC4-5D6E-409C-BE32-E72D297353CC}">
              <c16:uniqueId val="{00000000-3FBD-4296-ADA9-B17C36D5BA30}"/>
            </c:ext>
          </c:extLst>
        </c:ser>
        <c:ser>
          <c:idx val="1"/>
          <c:order val="1"/>
          <c:tx>
            <c:strRef>
              <c:f>Habitat!$B$43</c:f>
              <c:strCache>
                <c:ptCount val="1"/>
                <c:pt idx="0">
                  <c:v>Farmland Acres</c:v>
                </c:pt>
              </c:strCache>
            </c:strRef>
          </c:tx>
          <c:spPr>
            <a:solidFill>
              <a:schemeClr val="accent4"/>
            </a:solidFill>
            <a:ln>
              <a:noFill/>
            </a:ln>
            <a:effectLst/>
          </c:spPr>
          <c:invertIfNegative val="0"/>
          <c:dLbls>
            <c:dLbl>
              <c:idx val="0"/>
              <c:layout>
                <c:manualLayout>
                  <c:x val="9.9752445063991807E-3"/>
                  <c:y val="1.107553954011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91-4EDB-AE83-9778C6A6E870}"/>
                </c:ext>
              </c:extLst>
            </c:dLbl>
            <c:dLbl>
              <c:idx val="1"/>
              <c:layout>
                <c:manualLayout>
                  <c:x val="1.24690556329981E-3"/>
                  <c:y val="4.43021581604487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91-4EDB-AE83-9778C6A6E870}"/>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(Water!$D$2,Water!$I$2,Water!$L$2)</c:f>
              <c:strCache>
                <c:ptCount val="3"/>
                <c:pt idx="0">
                  <c:v>No Project</c:v>
                </c:pt>
                <c:pt idx="1">
                  <c:v>Draft Preferred</c:v>
                </c:pt>
                <c:pt idx="2">
                  <c:v>Big Cities</c:v>
                </c:pt>
              </c:strCache>
            </c:strRef>
          </c:cat>
          <c:val>
            <c:numRef>
              <c:f>(Habitat!$D$47,Habitat!$I$47,Habitat!$L$47)</c:f>
              <c:numCache>
                <c:formatCode>#,##0</c:formatCode>
                <c:ptCount val="3"/>
                <c:pt idx="0">
                  <c:v>-1630.37407999998</c:v>
                </c:pt>
                <c:pt idx="1">
                  <c:v>-325.36315299998392</c:v>
                </c:pt>
                <c:pt idx="2">
                  <c:v>-329.36625500000082</c:v>
                </c:pt>
              </c:numCache>
            </c:numRef>
          </c:val>
          <c:extLst>
            <c:ext xmlns:c16="http://schemas.microsoft.com/office/drawing/2014/chart" uri="{C3380CC4-5D6E-409C-BE32-E72D297353CC}">
              <c16:uniqueId val="{00000001-3FBD-4296-ADA9-B17C36D5BA30}"/>
            </c:ext>
          </c:extLst>
        </c:ser>
        <c:ser>
          <c:idx val="2"/>
          <c:order val="2"/>
          <c:tx>
            <c:strRef>
              <c:f>Habitat!$B$44</c:f>
              <c:strCache>
                <c:ptCount val="1"/>
                <c:pt idx="0">
                  <c:v>Natural Acres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(Water!$D$2,Water!$I$2,Water!$L$2)</c:f>
              <c:strCache>
                <c:ptCount val="3"/>
                <c:pt idx="0">
                  <c:v>No Project</c:v>
                </c:pt>
                <c:pt idx="1">
                  <c:v>Draft Preferred</c:v>
                </c:pt>
                <c:pt idx="2">
                  <c:v>Big Cities</c:v>
                </c:pt>
              </c:strCache>
            </c:strRef>
          </c:cat>
          <c:val>
            <c:numRef>
              <c:f>(Habitat!$D$48,Habitat!$I$48,Habitat!$L$48)</c:f>
              <c:numCache>
                <c:formatCode>#,##0</c:formatCode>
                <c:ptCount val="3"/>
                <c:pt idx="0">
                  <c:v>-4704.0884599999999</c:v>
                </c:pt>
                <c:pt idx="1">
                  <c:v>-726.34043999994151</c:v>
                </c:pt>
                <c:pt idx="2">
                  <c:v>-1931.496229999932</c:v>
                </c:pt>
              </c:numCache>
            </c:numRef>
          </c:val>
          <c:extLst>
            <c:ext xmlns:c16="http://schemas.microsoft.com/office/drawing/2014/chart" uri="{C3380CC4-5D6E-409C-BE32-E72D297353CC}">
              <c16:uniqueId val="{00000002-3FBD-4296-ADA9-B17C36D5BA30}"/>
            </c:ext>
          </c:extLst>
        </c:ser>
        <c:dLbls>
          <c:dLblPos val="ctr"/>
          <c:showLegendKey val="0"/>
          <c:showVal val="1"/>
          <c:showCatName val="0"/>
          <c:showSerName val="0"/>
          <c:showPercent val="0"/>
          <c:showBubbleSize val="0"/>
        </c:dLbls>
        <c:gapWidth val="400"/>
        <c:axId val="411380480"/>
        <c:axId val="-39742864"/>
      </c:barChart>
      <c:catAx>
        <c:axId val="411380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39742864"/>
        <c:crosses val="autoZero"/>
        <c:auto val="1"/>
        <c:lblAlgn val="ctr"/>
        <c:lblOffset val="100"/>
        <c:noMultiLvlLbl val="0"/>
      </c:catAx>
      <c:valAx>
        <c:axId val="-39742864"/>
        <c:scaling>
          <c:orientation val="minMax"/>
        </c:scaling>
        <c:delete val="1"/>
        <c:axPos val="l"/>
        <c:numFmt formatCode="#,##0" sourceLinked="1"/>
        <c:majorTickMark val="none"/>
        <c:minorTickMark val="none"/>
        <c:tickLblPos val="nextTo"/>
        <c:crossAx val="4113804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 Id="rId4" Type="http://schemas.openxmlformats.org/officeDocument/2006/relationships/image" Target="../media/image50.jpg"/></Relationships>
</file>

<file path=ppt/diagrams/_rels/data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 Id="rId4" Type="http://schemas.openxmlformats.org/officeDocument/2006/relationships/image" Target="../media/image50.jpg"/></Relationships>
</file>

<file path=ppt/diagrams/_rels/data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 Id="rId4" Type="http://schemas.openxmlformats.org/officeDocument/2006/relationships/image" Target="../media/image9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 Id="rId4" Type="http://schemas.openxmlformats.org/officeDocument/2006/relationships/image" Target="../media/image5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 Id="rId4" Type="http://schemas.openxmlformats.org/officeDocument/2006/relationships/image" Target="../media/image5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 Id="rId4"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28FE3-70BB-4245-930F-872CBA267C89}"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8F1A9FCD-7F1C-4300-8907-E08017A1A938}">
      <dgm:prSet phldrT="[Text]"/>
      <dgm:spPr/>
      <dgm:t>
        <a:bodyPr/>
        <a:lstStyle/>
        <a:p>
          <a:r>
            <a:rPr lang="en-US" dirty="0"/>
            <a:t>Water</a:t>
          </a:r>
        </a:p>
      </dgm:t>
    </dgm:pt>
    <dgm:pt modelId="{727E84F7-4393-41BD-AAD8-EF716442D21A}" type="parTrans" cxnId="{93F74BDA-21FC-4353-893F-2F03867BCCAF}">
      <dgm:prSet/>
      <dgm:spPr/>
      <dgm:t>
        <a:bodyPr/>
        <a:lstStyle/>
        <a:p>
          <a:endParaRPr lang="en-US"/>
        </a:p>
      </dgm:t>
    </dgm:pt>
    <dgm:pt modelId="{040B0281-94A2-431B-8AC4-5876869AB22F}" type="sibTrans" cxnId="{93F74BDA-21FC-4353-893F-2F03867BCCAF}">
      <dgm:prSet/>
      <dgm:spPr/>
      <dgm:t>
        <a:bodyPr/>
        <a:lstStyle/>
        <a:p>
          <a:endParaRPr lang="en-US"/>
        </a:p>
      </dgm:t>
    </dgm:pt>
    <dgm:pt modelId="{C48AFA26-9F48-45BA-BD5B-E31AD5746B7E}">
      <dgm:prSet phldrT="[Text]"/>
      <dgm:spPr/>
      <dgm:t>
        <a:bodyPr/>
        <a:lstStyle/>
        <a:p>
          <a:r>
            <a:rPr lang="en-US" dirty="0"/>
            <a:t>Habitat</a:t>
          </a:r>
        </a:p>
      </dgm:t>
    </dgm:pt>
    <dgm:pt modelId="{1E1432D5-A2B6-418C-8121-8CFB7EA2AAAC}" type="parTrans" cxnId="{DFCAC2D9-2709-47FE-8178-D7847586581F}">
      <dgm:prSet/>
      <dgm:spPr/>
      <dgm:t>
        <a:bodyPr/>
        <a:lstStyle/>
        <a:p>
          <a:endParaRPr lang="en-US"/>
        </a:p>
      </dgm:t>
    </dgm:pt>
    <dgm:pt modelId="{92DB2FDF-1B8B-4B98-9DBB-94A2AF1A6F47}" type="sibTrans" cxnId="{DFCAC2D9-2709-47FE-8178-D7847586581F}">
      <dgm:prSet/>
      <dgm:spPr/>
      <dgm:t>
        <a:bodyPr/>
        <a:lstStyle/>
        <a:p>
          <a:endParaRPr lang="en-US"/>
        </a:p>
      </dgm:t>
    </dgm:pt>
    <dgm:pt modelId="{746DD29A-2AFF-463A-ADBF-2341012A711E}">
      <dgm:prSet phldrT="[Text]"/>
      <dgm:spPr/>
      <dgm:t>
        <a:bodyPr/>
        <a:lstStyle/>
        <a:p>
          <a:r>
            <a:rPr lang="en-US" dirty="0"/>
            <a:t>Agriculture</a:t>
          </a:r>
        </a:p>
      </dgm:t>
    </dgm:pt>
    <dgm:pt modelId="{AA476A5B-121B-43DB-A8C4-879FB1EDAA14}" type="parTrans" cxnId="{20F59B1D-F6DE-4D09-98D2-D1582AAFE86A}">
      <dgm:prSet/>
      <dgm:spPr/>
      <dgm:t>
        <a:bodyPr/>
        <a:lstStyle/>
        <a:p>
          <a:endParaRPr lang="en-US"/>
        </a:p>
      </dgm:t>
    </dgm:pt>
    <dgm:pt modelId="{B6506A5F-57B7-4B1F-88A1-87644063C88E}" type="sibTrans" cxnId="{20F59B1D-F6DE-4D09-98D2-D1582AAFE86A}">
      <dgm:prSet/>
      <dgm:spPr/>
      <dgm:t>
        <a:bodyPr/>
        <a:lstStyle/>
        <a:p>
          <a:endParaRPr lang="en-US"/>
        </a:p>
      </dgm:t>
    </dgm:pt>
    <dgm:pt modelId="{EB51D4C0-994D-49E8-A9CA-95D1359C37EB}">
      <dgm:prSet phldrT="[Text]"/>
      <dgm:spPr/>
      <dgm:t>
        <a:bodyPr/>
        <a:lstStyle/>
        <a:p>
          <a:r>
            <a:rPr lang="en-US" dirty="0"/>
            <a:t>Carbon</a:t>
          </a:r>
        </a:p>
      </dgm:t>
    </dgm:pt>
    <dgm:pt modelId="{44F1699C-A588-4A1C-9F39-DFA38B43E6C8}" type="parTrans" cxnId="{1861875F-6FCC-4888-B3CC-A1576A184452}">
      <dgm:prSet/>
      <dgm:spPr/>
      <dgm:t>
        <a:bodyPr/>
        <a:lstStyle/>
        <a:p>
          <a:endParaRPr lang="en-US"/>
        </a:p>
      </dgm:t>
    </dgm:pt>
    <dgm:pt modelId="{DB163B7B-DF0D-43F7-A0B9-E00284798D6A}" type="sibTrans" cxnId="{1861875F-6FCC-4888-B3CC-A1576A184452}">
      <dgm:prSet/>
      <dgm:spPr/>
      <dgm:t>
        <a:bodyPr/>
        <a:lstStyle/>
        <a:p>
          <a:endParaRPr lang="en-US"/>
        </a:p>
      </dgm:t>
    </dgm:pt>
    <dgm:pt modelId="{E095DA8C-A10C-48C8-92D8-D7773D952980}">
      <dgm:prSet phldrT="[Text]"/>
      <dgm:spPr>
        <a:solidFill>
          <a:schemeClr val="accent6"/>
        </a:solidFill>
      </dgm:spPr>
      <dgm:t>
        <a:bodyPr/>
        <a:lstStyle/>
        <a:p>
          <a:r>
            <a:rPr lang="en-US" dirty="0"/>
            <a:t>Conservation Module</a:t>
          </a:r>
        </a:p>
      </dgm:t>
    </dgm:pt>
    <dgm:pt modelId="{16A31B2E-1C14-4E2A-A824-118337DA8466}" type="sibTrans" cxnId="{2EEB59CC-5228-4DA6-9C9C-C536DA22053B}">
      <dgm:prSet/>
      <dgm:spPr/>
      <dgm:t>
        <a:bodyPr/>
        <a:lstStyle/>
        <a:p>
          <a:endParaRPr lang="en-US"/>
        </a:p>
      </dgm:t>
    </dgm:pt>
    <dgm:pt modelId="{4BD5707C-39C1-47C1-AB76-AE24833FB44F}" type="parTrans" cxnId="{2EEB59CC-5228-4DA6-9C9C-C536DA22053B}">
      <dgm:prSet/>
      <dgm:spPr/>
      <dgm:t>
        <a:bodyPr/>
        <a:lstStyle/>
        <a:p>
          <a:endParaRPr lang="en-US"/>
        </a:p>
      </dgm:t>
    </dgm:pt>
    <dgm:pt modelId="{367E0C7B-E0E2-4E99-B72F-E7B25CBB43E6}" type="pres">
      <dgm:prSet presAssocID="{54028FE3-70BB-4245-930F-872CBA267C89}" presName="Name0" presStyleCnt="0">
        <dgm:presLayoutVars>
          <dgm:chMax val="1"/>
          <dgm:chPref val="1"/>
          <dgm:dir/>
          <dgm:resizeHandles/>
        </dgm:presLayoutVars>
      </dgm:prSet>
      <dgm:spPr/>
    </dgm:pt>
    <dgm:pt modelId="{8DDBAA71-82AA-4A1C-A559-0F847929EF90}" type="pres">
      <dgm:prSet presAssocID="{E095DA8C-A10C-48C8-92D8-D7773D952980}" presName="Parent" presStyleLbl="node1" presStyleIdx="0" presStyleCnt="2" custScaleX="90651" custScaleY="89417">
        <dgm:presLayoutVars>
          <dgm:chMax val="4"/>
          <dgm:chPref val="3"/>
        </dgm:presLayoutVars>
      </dgm:prSet>
      <dgm:spPr>
        <a:prstGeom prst="ellipse">
          <a:avLst/>
        </a:prstGeom>
      </dgm:spPr>
    </dgm:pt>
    <dgm:pt modelId="{430AD9D6-B80E-438D-B36D-C14A8BD6D0D4}" type="pres">
      <dgm:prSet presAssocID="{8F1A9FCD-7F1C-4300-8907-E08017A1A938}" presName="Accent" presStyleLbl="node1" presStyleIdx="1" presStyleCnt="2"/>
      <dgm:spPr>
        <a:solidFill>
          <a:schemeClr val="accent6"/>
        </a:solidFill>
      </dgm:spPr>
    </dgm:pt>
    <dgm:pt modelId="{38713634-F53E-4A55-B0A5-599035F6F08D}" type="pres">
      <dgm:prSet presAssocID="{8F1A9FCD-7F1C-4300-8907-E08017A1A938}" presName="Image1" presStyleLbl="fgImgPlace1" presStyleIdx="0" presStyleCnt="4"/>
      <dgm:spPr>
        <a:blipFill>
          <a:blip xmlns:r="http://schemas.openxmlformats.org/officeDocument/2006/relationships" r:embed="rId1"/>
          <a:srcRect/>
          <a:stretch>
            <a:fillRect l="-26000" r="-26000"/>
          </a:stretch>
        </a:blipFill>
      </dgm:spPr>
    </dgm:pt>
    <dgm:pt modelId="{CF5B8050-1AAE-4A2B-9959-CE6FD359A6A2}" type="pres">
      <dgm:prSet presAssocID="{8F1A9FCD-7F1C-4300-8907-E08017A1A938}" presName="Child1" presStyleLbl="revTx" presStyleIdx="0" presStyleCnt="4">
        <dgm:presLayoutVars>
          <dgm:chMax val="0"/>
          <dgm:chPref val="0"/>
          <dgm:bulletEnabled val="1"/>
        </dgm:presLayoutVars>
      </dgm:prSet>
      <dgm:spPr/>
    </dgm:pt>
    <dgm:pt modelId="{687EB010-B96C-4FAE-8B5C-9F4CAE98B808}" type="pres">
      <dgm:prSet presAssocID="{C48AFA26-9F48-45BA-BD5B-E31AD5746B7E}" presName="Image2" presStyleCnt="0"/>
      <dgm:spPr/>
    </dgm:pt>
    <dgm:pt modelId="{5391B7FE-250F-4786-B99A-6FC88C26F1A4}" type="pres">
      <dgm:prSet presAssocID="{C48AFA26-9F48-45BA-BD5B-E31AD5746B7E}" presName="Image" presStyleLbl="fgImgPlace1" presStyleIdx="1" presStyleCnt="4"/>
      <dgm:spPr>
        <a:blipFill>
          <a:blip xmlns:r="http://schemas.openxmlformats.org/officeDocument/2006/relationships" r:embed="rId2"/>
          <a:srcRect/>
          <a:stretch>
            <a:fillRect l="-17000" r="-17000"/>
          </a:stretch>
        </a:blipFill>
      </dgm:spPr>
    </dgm:pt>
    <dgm:pt modelId="{B95E1987-A5F8-4B44-8BF4-1774BF7B4BD3}" type="pres">
      <dgm:prSet presAssocID="{C48AFA26-9F48-45BA-BD5B-E31AD5746B7E}" presName="Child2" presStyleLbl="revTx" presStyleIdx="1" presStyleCnt="4">
        <dgm:presLayoutVars>
          <dgm:chMax val="0"/>
          <dgm:chPref val="0"/>
          <dgm:bulletEnabled val="1"/>
        </dgm:presLayoutVars>
      </dgm:prSet>
      <dgm:spPr/>
    </dgm:pt>
    <dgm:pt modelId="{1F90383F-79D5-4295-86D8-04090FEE9125}" type="pres">
      <dgm:prSet presAssocID="{746DD29A-2AFF-463A-ADBF-2341012A711E}" presName="Image3" presStyleCnt="0"/>
      <dgm:spPr/>
    </dgm:pt>
    <dgm:pt modelId="{E1411BED-6655-4E7A-91CD-1C03D043033F}" type="pres">
      <dgm:prSet presAssocID="{746DD29A-2AFF-463A-ADBF-2341012A711E}" presName="Image" presStyleLbl="fgImgPlace1" presStyleIdx="2" presStyleCnt="4"/>
      <dgm:spPr>
        <a:blipFill>
          <a:blip xmlns:r="http://schemas.openxmlformats.org/officeDocument/2006/relationships" r:embed="rId3"/>
          <a:srcRect/>
          <a:stretch>
            <a:fillRect l="-32000" r="-32000"/>
          </a:stretch>
        </a:blipFill>
      </dgm:spPr>
    </dgm:pt>
    <dgm:pt modelId="{0BA9A612-45A3-43F9-AE64-60B285D7C4F7}" type="pres">
      <dgm:prSet presAssocID="{746DD29A-2AFF-463A-ADBF-2341012A711E}" presName="Child3" presStyleLbl="revTx" presStyleIdx="2" presStyleCnt="4">
        <dgm:presLayoutVars>
          <dgm:chMax val="0"/>
          <dgm:chPref val="0"/>
          <dgm:bulletEnabled val="1"/>
        </dgm:presLayoutVars>
      </dgm:prSet>
      <dgm:spPr/>
    </dgm:pt>
    <dgm:pt modelId="{DB2E91AC-1CB0-4D7F-BEE6-29AA817023E6}" type="pres">
      <dgm:prSet presAssocID="{EB51D4C0-994D-49E8-A9CA-95D1359C37EB}" presName="Image4" presStyleCnt="0"/>
      <dgm:spPr/>
    </dgm:pt>
    <dgm:pt modelId="{277EF81F-BE0C-4DCB-A434-479B0FD1825D}" type="pres">
      <dgm:prSet presAssocID="{EB51D4C0-994D-49E8-A9CA-95D1359C37EB}" presName="Image" presStyleLbl="fgImgPlace1" presStyleIdx="3" presStyleCnt="4"/>
      <dgm:spPr>
        <a:blipFill>
          <a:blip xmlns:r="http://schemas.openxmlformats.org/officeDocument/2006/relationships" r:embed="rId4"/>
          <a:srcRect/>
          <a:stretch>
            <a:fillRect l="-33000" r="-33000"/>
          </a:stretch>
        </a:blipFill>
      </dgm:spPr>
    </dgm:pt>
    <dgm:pt modelId="{90F738BC-6A30-4552-8929-8C0EE8188794}" type="pres">
      <dgm:prSet presAssocID="{EB51D4C0-994D-49E8-A9CA-95D1359C37EB}" presName="Child4" presStyleLbl="revTx" presStyleIdx="3" presStyleCnt="4">
        <dgm:presLayoutVars>
          <dgm:chMax val="0"/>
          <dgm:chPref val="0"/>
          <dgm:bulletEnabled val="1"/>
        </dgm:presLayoutVars>
      </dgm:prSet>
      <dgm:spPr/>
    </dgm:pt>
  </dgm:ptLst>
  <dgm:cxnLst>
    <dgm:cxn modelId="{20F59B1D-F6DE-4D09-98D2-D1582AAFE86A}" srcId="{E095DA8C-A10C-48C8-92D8-D7773D952980}" destId="{746DD29A-2AFF-463A-ADBF-2341012A711E}" srcOrd="2" destOrd="0" parTransId="{AA476A5B-121B-43DB-A8C4-879FB1EDAA14}" sibTransId="{B6506A5F-57B7-4B1F-88A1-87644063C88E}"/>
    <dgm:cxn modelId="{1861875F-6FCC-4888-B3CC-A1576A184452}" srcId="{E095DA8C-A10C-48C8-92D8-D7773D952980}" destId="{EB51D4C0-994D-49E8-A9CA-95D1359C37EB}" srcOrd="3" destOrd="0" parTransId="{44F1699C-A588-4A1C-9F39-DFA38B43E6C8}" sibTransId="{DB163B7B-DF0D-43F7-A0B9-E00284798D6A}"/>
    <dgm:cxn modelId="{9CAAFE7D-F35F-410B-812C-17D77B40BE31}" type="presOf" srcId="{746DD29A-2AFF-463A-ADBF-2341012A711E}" destId="{0BA9A612-45A3-43F9-AE64-60B285D7C4F7}" srcOrd="0" destOrd="0" presId="urn:microsoft.com/office/officeart/2011/layout/RadialPictureList"/>
    <dgm:cxn modelId="{EE8FE47F-114F-4A4C-8BB4-9EF0B7647B10}" type="presOf" srcId="{54028FE3-70BB-4245-930F-872CBA267C89}" destId="{367E0C7B-E0E2-4E99-B72F-E7B25CBB43E6}" srcOrd="0" destOrd="0" presId="urn:microsoft.com/office/officeart/2011/layout/RadialPictureList"/>
    <dgm:cxn modelId="{0A25D381-979D-4CBC-9CF6-A2B06F786867}" type="presOf" srcId="{E095DA8C-A10C-48C8-92D8-D7773D952980}" destId="{8DDBAA71-82AA-4A1C-A559-0F847929EF90}" srcOrd="0" destOrd="0" presId="urn:microsoft.com/office/officeart/2011/layout/RadialPictureList"/>
    <dgm:cxn modelId="{3A63C7B6-95E4-473C-BB49-496CA237DFEB}" type="presOf" srcId="{8F1A9FCD-7F1C-4300-8907-E08017A1A938}" destId="{CF5B8050-1AAE-4A2B-9959-CE6FD359A6A2}" srcOrd="0" destOrd="0" presId="urn:microsoft.com/office/officeart/2011/layout/RadialPictureList"/>
    <dgm:cxn modelId="{4BFE69C6-62FE-4F65-B6CC-E4D85339506C}" type="presOf" srcId="{C48AFA26-9F48-45BA-BD5B-E31AD5746B7E}" destId="{B95E1987-A5F8-4B44-8BF4-1774BF7B4BD3}" srcOrd="0" destOrd="0" presId="urn:microsoft.com/office/officeart/2011/layout/RadialPictureList"/>
    <dgm:cxn modelId="{2EEB59CC-5228-4DA6-9C9C-C536DA22053B}" srcId="{54028FE3-70BB-4245-930F-872CBA267C89}" destId="{E095DA8C-A10C-48C8-92D8-D7773D952980}" srcOrd="0" destOrd="0" parTransId="{4BD5707C-39C1-47C1-AB76-AE24833FB44F}" sibTransId="{16A31B2E-1C14-4E2A-A824-118337DA8466}"/>
    <dgm:cxn modelId="{DFCAC2D9-2709-47FE-8178-D7847586581F}" srcId="{E095DA8C-A10C-48C8-92D8-D7773D952980}" destId="{C48AFA26-9F48-45BA-BD5B-E31AD5746B7E}" srcOrd="1" destOrd="0" parTransId="{1E1432D5-A2B6-418C-8121-8CFB7EA2AAAC}" sibTransId="{92DB2FDF-1B8B-4B98-9DBB-94A2AF1A6F47}"/>
    <dgm:cxn modelId="{93F74BDA-21FC-4353-893F-2F03867BCCAF}" srcId="{E095DA8C-A10C-48C8-92D8-D7773D952980}" destId="{8F1A9FCD-7F1C-4300-8907-E08017A1A938}" srcOrd="0" destOrd="0" parTransId="{727E84F7-4393-41BD-AAD8-EF716442D21A}" sibTransId="{040B0281-94A2-431B-8AC4-5876869AB22F}"/>
    <dgm:cxn modelId="{BF5E59EF-2483-46E4-A75D-913407FF65FA}" type="presOf" srcId="{EB51D4C0-994D-49E8-A9CA-95D1359C37EB}" destId="{90F738BC-6A30-4552-8929-8C0EE8188794}" srcOrd="0" destOrd="0" presId="urn:microsoft.com/office/officeart/2011/layout/RadialPictureList"/>
    <dgm:cxn modelId="{7725A0DC-1D1E-48EA-959A-36501EB6F6F8}" type="presParOf" srcId="{367E0C7B-E0E2-4E99-B72F-E7B25CBB43E6}" destId="{8DDBAA71-82AA-4A1C-A559-0F847929EF90}" srcOrd="0" destOrd="0" presId="urn:microsoft.com/office/officeart/2011/layout/RadialPictureList"/>
    <dgm:cxn modelId="{754F48BB-E848-4644-BA76-47AF6E80351E}" type="presParOf" srcId="{367E0C7B-E0E2-4E99-B72F-E7B25CBB43E6}" destId="{430AD9D6-B80E-438D-B36D-C14A8BD6D0D4}" srcOrd="1" destOrd="0" presId="urn:microsoft.com/office/officeart/2011/layout/RadialPictureList"/>
    <dgm:cxn modelId="{7113D4FF-0175-4B32-AC0A-79A72FAF68A1}" type="presParOf" srcId="{367E0C7B-E0E2-4E99-B72F-E7B25CBB43E6}" destId="{38713634-F53E-4A55-B0A5-599035F6F08D}" srcOrd="2" destOrd="0" presId="urn:microsoft.com/office/officeart/2011/layout/RadialPictureList"/>
    <dgm:cxn modelId="{418E5007-9178-4288-AED7-1D757B96C35C}" type="presParOf" srcId="{367E0C7B-E0E2-4E99-B72F-E7B25CBB43E6}" destId="{CF5B8050-1AAE-4A2B-9959-CE6FD359A6A2}" srcOrd="3" destOrd="0" presId="urn:microsoft.com/office/officeart/2011/layout/RadialPictureList"/>
    <dgm:cxn modelId="{1D7593E3-5E42-43D1-96D6-BC02DB34C73F}" type="presParOf" srcId="{367E0C7B-E0E2-4E99-B72F-E7B25CBB43E6}" destId="{687EB010-B96C-4FAE-8B5C-9F4CAE98B808}" srcOrd="4" destOrd="0" presId="urn:microsoft.com/office/officeart/2011/layout/RadialPictureList"/>
    <dgm:cxn modelId="{5BBA08B6-6F28-40F3-8979-E784B30F3F3C}" type="presParOf" srcId="{687EB010-B96C-4FAE-8B5C-9F4CAE98B808}" destId="{5391B7FE-250F-4786-B99A-6FC88C26F1A4}" srcOrd="0" destOrd="0" presId="urn:microsoft.com/office/officeart/2011/layout/RadialPictureList"/>
    <dgm:cxn modelId="{839777B5-3EEB-4D31-ACB8-CE16EA930C33}" type="presParOf" srcId="{367E0C7B-E0E2-4E99-B72F-E7B25CBB43E6}" destId="{B95E1987-A5F8-4B44-8BF4-1774BF7B4BD3}" srcOrd="5" destOrd="0" presId="urn:microsoft.com/office/officeart/2011/layout/RadialPictureList"/>
    <dgm:cxn modelId="{34E9D616-ED23-4D9F-BF1B-CEF3D374B9F2}" type="presParOf" srcId="{367E0C7B-E0E2-4E99-B72F-E7B25CBB43E6}" destId="{1F90383F-79D5-4295-86D8-04090FEE9125}" srcOrd="6" destOrd="0" presId="urn:microsoft.com/office/officeart/2011/layout/RadialPictureList"/>
    <dgm:cxn modelId="{6EF322FD-C901-427C-8B2D-008175828A4B}" type="presParOf" srcId="{1F90383F-79D5-4295-86D8-04090FEE9125}" destId="{E1411BED-6655-4E7A-91CD-1C03D043033F}" srcOrd="0" destOrd="0" presId="urn:microsoft.com/office/officeart/2011/layout/RadialPictureList"/>
    <dgm:cxn modelId="{4597D525-83EF-42C6-A101-46D358209A2B}" type="presParOf" srcId="{367E0C7B-E0E2-4E99-B72F-E7B25CBB43E6}" destId="{0BA9A612-45A3-43F9-AE64-60B285D7C4F7}" srcOrd="7" destOrd="0" presId="urn:microsoft.com/office/officeart/2011/layout/RadialPictureList"/>
    <dgm:cxn modelId="{C33A9870-7B02-4761-9B85-053EC88C2123}" type="presParOf" srcId="{367E0C7B-E0E2-4E99-B72F-E7B25CBB43E6}" destId="{DB2E91AC-1CB0-4D7F-BEE6-29AA817023E6}" srcOrd="8" destOrd="0" presId="urn:microsoft.com/office/officeart/2011/layout/RadialPictureList"/>
    <dgm:cxn modelId="{A53D196B-D52F-453F-85B7-9D2FFFA4829A}" type="presParOf" srcId="{DB2E91AC-1CB0-4D7F-BEE6-29AA817023E6}" destId="{277EF81F-BE0C-4DCB-A434-479B0FD1825D}" srcOrd="0" destOrd="0" presId="urn:microsoft.com/office/officeart/2011/layout/RadialPictureList"/>
    <dgm:cxn modelId="{5C3DE352-ADC2-47D5-A028-D4222E33F3D3}" type="presParOf" srcId="{367E0C7B-E0E2-4E99-B72F-E7B25CBB43E6}" destId="{90F738BC-6A30-4552-8929-8C0EE8188794}" srcOrd="9" destOrd="0" presId="urn:microsoft.com/office/officeart/2011/layout/Radial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028FE3-70BB-4245-930F-872CBA267C89}"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E095DA8C-A10C-48C8-92D8-D7773D952980}">
      <dgm:prSet phldrT="[Text]"/>
      <dgm:spPr>
        <a:solidFill>
          <a:schemeClr val="accent6"/>
        </a:solidFill>
      </dgm:spPr>
      <dgm:t>
        <a:bodyPr/>
        <a:lstStyle/>
        <a:p>
          <a:r>
            <a:rPr lang="en-US" dirty="0">
              <a:latin typeface="Gill Sans MT" panose="020B0502020104020203" pitchFamily="34" charset="0"/>
            </a:rPr>
            <a:t>Conservation Module</a:t>
          </a:r>
        </a:p>
      </dgm:t>
    </dgm:pt>
    <dgm:pt modelId="{4BD5707C-39C1-47C1-AB76-AE24833FB44F}" type="parTrans" cxnId="{2EEB59CC-5228-4DA6-9C9C-C536DA22053B}">
      <dgm:prSet/>
      <dgm:spPr/>
      <dgm:t>
        <a:bodyPr/>
        <a:lstStyle/>
        <a:p>
          <a:endParaRPr lang="en-US">
            <a:latin typeface="Gill Sans MT" panose="020B0502020104020203" pitchFamily="34" charset="0"/>
          </a:endParaRPr>
        </a:p>
      </dgm:t>
    </dgm:pt>
    <dgm:pt modelId="{16A31B2E-1C14-4E2A-A824-118337DA8466}" type="sibTrans" cxnId="{2EEB59CC-5228-4DA6-9C9C-C536DA22053B}">
      <dgm:prSet/>
      <dgm:spPr/>
      <dgm:t>
        <a:bodyPr/>
        <a:lstStyle/>
        <a:p>
          <a:endParaRPr lang="en-US">
            <a:latin typeface="Gill Sans MT" panose="020B0502020104020203" pitchFamily="34" charset="0"/>
          </a:endParaRPr>
        </a:p>
      </dgm:t>
    </dgm:pt>
    <dgm:pt modelId="{8F1A9FCD-7F1C-4300-8907-E08017A1A938}">
      <dgm:prSet phldrT="[Text]"/>
      <dgm:spPr/>
      <dgm:t>
        <a:bodyPr/>
        <a:lstStyle/>
        <a:p>
          <a:r>
            <a:rPr lang="en-US" dirty="0">
              <a:latin typeface="Gill Sans MT" panose="020B0502020104020203" pitchFamily="34" charset="0"/>
            </a:rPr>
            <a:t>Water</a:t>
          </a:r>
        </a:p>
      </dgm:t>
    </dgm:pt>
    <dgm:pt modelId="{727E84F7-4393-41BD-AAD8-EF716442D21A}" type="parTrans" cxnId="{93F74BDA-21FC-4353-893F-2F03867BCCAF}">
      <dgm:prSet/>
      <dgm:spPr/>
      <dgm:t>
        <a:bodyPr/>
        <a:lstStyle/>
        <a:p>
          <a:endParaRPr lang="en-US">
            <a:latin typeface="Gill Sans MT" panose="020B0502020104020203" pitchFamily="34" charset="0"/>
          </a:endParaRPr>
        </a:p>
      </dgm:t>
    </dgm:pt>
    <dgm:pt modelId="{040B0281-94A2-431B-8AC4-5876869AB22F}" type="sibTrans" cxnId="{93F74BDA-21FC-4353-893F-2F03867BCCAF}">
      <dgm:prSet/>
      <dgm:spPr/>
      <dgm:t>
        <a:bodyPr/>
        <a:lstStyle/>
        <a:p>
          <a:endParaRPr lang="en-US">
            <a:latin typeface="Gill Sans MT" panose="020B0502020104020203" pitchFamily="34" charset="0"/>
          </a:endParaRPr>
        </a:p>
      </dgm:t>
    </dgm:pt>
    <dgm:pt modelId="{C48AFA26-9F48-45BA-BD5B-E31AD5746B7E}">
      <dgm:prSet phldrT="[Text]"/>
      <dgm:spPr/>
      <dgm:t>
        <a:bodyPr/>
        <a:lstStyle/>
        <a:p>
          <a:r>
            <a:rPr lang="en-US" dirty="0">
              <a:latin typeface="Gill Sans MT" panose="020B0502020104020203" pitchFamily="34" charset="0"/>
            </a:rPr>
            <a:t>Habitat</a:t>
          </a:r>
        </a:p>
      </dgm:t>
    </dgm:pt>
    <dgm:pt modelId="{1E1432D5-A2B6-418C-8121-8CFB7EA2AAAC}" type="parTrans" cxnId="{DFCAC2D9-2709-47FE-8178-D7847586581F}">
      <dgm:prSet/>
      <dgm:spPr/>
      <dgm:t>
        <a:bodyPr/>
        <a:lstStyle/>
        <a:p>
          <a:endParaRPr lang="en-US">
            <a:latin typeface="Gill Sans MT" panose="020B0502020104020203" pitchFamily="34" charset="0"/>
          </a:endParaRPr>
        </a:p>
      </dgm:t>
    </dgm:pt>
    <dgm:pt modelId="{92DB2FDF-1B8B-4B98-9DBB-94A2AF1A6F47}" type="sibTrans" cxnId="{DFCAC2D9-2709-47FE-8178-D7847586581F}">
      <dgm:prSet/>
      <dgm:spPr/>
      <dgm:t>
        <a:bodyPr/>
        <a:lstStyle/>
        <a:p>
          <a:endParaRPr lang="en-US">
            <a:latin typeface="Gill Sans MT" panose="020B0502020104020203" pitchFamily="34" charset="0"/>
          </a:endParaRPr>
        </a:p>
      </dgm:t>
    </dgm:pt>
    <dgm:pt modelId="{746DD29A-2AFF-463A-ADBF-2341012A711E}">
      <dgm:prSet phldrT="[Text]"/>
      <dgm:spPr/>
      <dgm:t>
        <a:bodyPr/>
        <a:lstStyle/>
        <a:p>
          <a:r>
            <a:rPr lang="en-US" dirty="0">
              <a:latin typeface="Gill Sans MT" panose="020B0502020104020203" pitchFamily="34" charset="0"/>
            </a:rPr>
            <a:t>Agriculture</a:t>
          </a:r>
        </a:p>
      </dgm:t>
    </dgm:pt>
    <dgm:pt modelId="{AA476A5B-121B-43DB-A8C4-879FB1EDAA14}" type="parTrans" cxnId="{20F59B1D-F6DE-4D09-98D2-D1582AAFE86A}">
      <dgm:prSet/>
      <dgm:spPr/>
      <dgm:t>
        <a:bodyPr/>
        <a:lstStyle/>
        <a:p>
          <a:endParaRPr lang="en-US">
            <a:latin typeface="Gill Sans MT" panose="020B0502020104020203" pitchFamily="34" charset="0"/>
          </a:endParaRPr>
        </a:p>
      </dgm:t>
    </dgm:pt>
    <dgm:pt modelId="{B6506A5F-57B7-4B1F-88A1-87644063C88E}" type="sibTrans" cxnId="{20F59B1D-F6DE-4D09-98D2-D1582AAFE86A}">
      <dgm:prSet/>
      <dgm:spPr/>
      <dgm:t>
        <a:bodyPr/>
        <a:lstStyle/>
        <a:p>
          <a:endParaRPr lang="en-US">
            <a:latin typeface="Gill Sans MT" panose="020B0502020104020203" pitchFamily="34" charset="0"/>
          </a:endParaRPr>
        </a:p>
      </dgm:t>
    </dgm:pt>
    <dgm:pt modelId="{EB51D4C0-994D-49E8-A9CA-95D1359C37EB}">
      <dgm:prSet phldrT="[Text]"/>
      <dgm:spPr/>
      <dgm:t>
        <a:bodyPr/>
        <a:lstStyle/>
        <a:p>
          <a:r>
            <a:rPr lang="en-US" dirty="0">
              <a:latin typeface="Gill Sans MT" panose="020B0502020104020203" pitchFamily="34" charset="0"/>
            </a:rPr>
            <a:t>Carbon</a:t>
          </a:r>
        </a:p>
      </dgm:t>
    </dgm:pt>
    <dgm:pt modelId="{44F1699C-A588-4A1C-9F39-DFA38B43E6C8}" type="parTrans" cxnId="{1861875F-6FCC-4888-B3CC-A1576A184452}">
      <dgm:prSet/>
      <dgm:spPr/>
      <dgm:t>
        <a:bodyPr/>
        <a:lstStyle/>
        <a:p>
          <a:endParaRPr lang="en-US">
            <a:latin typeface="Gill Sans MT" panose="020B0502020104020203" pitchFamily="34" charset="0"/>
          </a:endParaRPr>
        </a:p>
      </dgm:t>
    </dgm:pt>
    <dgm:pt modelId="{DB163B7B-DF0D-43F7-A0B9-E00284798D6A}" type="sibTrans" cxnId="{1861875F-6FCC-4888-B3CC-A1576A184452}">
      <dgm:prSet/>
      <dgm:spPr/>
      <dgm:t>
        <a:bodyPr/>
        <a:lstStyle/>
        <a:p>
          <a:endParaRPr lang="en-US">
            <a:latin typeface="Gill Sans MT" panose="020B0502020104020203" pitchFamily="34" charset="0"/>
          </a:endParaRPr>
        </a:p>
      </dgm:t>
    </dgm:pt>
    <dgm:pt modelId="{367E0C7B-E0E2-4E99-B72F-E7B25CBB43E6}" type="pres">
      <dgm:prSet presAssocID="{54028FE3-70BB-4245-930F-872CBA267C89}" presName="Name0" presStyleCnt="0">
        <dgm:presLayoutVars>
          <dgm:chMax val="1"/>
          <dgm:chPref val="1"/>
          <dgm:dir/>
          <dgm:resizeHandles/>
        </dgm:presLayoutVars>
      </dgm:prSet>
      <dgm:spPr/>
    </dgm:pt>
    <dgm:pt modelId="{8DDBAA71-82AA-4A1C-A559-0F847929EF90}" type="pres">
      <dgm:prSet presAssocID="{E095DA8C-A10C-48C8-92D8-D7773D952980}" presName="Parent" presStyleLbl="node1" presStyleIdx="0" presStyleCnt="2" custScaleX="90651" custScaleY="89417">
        <dgm:presLayoutVars>
          <dgm:chMax val="4"/>
          <dgm:chPref val="3"/>
        </dgm:presLayoutVars>
      </dgm:prSet>
      <dgm:spPr>
        <a:prstGeom prst="ellipse">
          <a:avLst/>
        </a:prstGeom>
      </dgm:spPr>
    </dgm:pt>
    <dgm:pt modelId="{430AD9D6-B80E-438D-B36D-C14A8BD6D0D4}" type="pres">
      <dgm:prSet presAssocID="{8F1A9FCD-7F1C-4300-8907-E08017A1A938}" presName="Accent" presStyleLbl="node1" presStyleIdx="1" presStyleCnt="2"/>
      <dgm:spPr>
        <a:solidFill>
          <a:schemeClr val="accent6"/>
        </a:solidFill>
      </dgm:spPr>
    </dgm:pt>
    <dgm:pt modelId="{38713634-F53E-4A55-B0A5-599035F6F08D}" type="pres">
      <dgm:prSet presAssocID="{8F1A9FCD-7F1C-4300-8907-E08017A1A938}" presName="Image1" presStyleLbl="fgImgPlace1" presStyleIdx="0" presStyleCnt="4"/>
      <dgm:spPr>
        <a:blipFill>
          <a:blip xmlns:r="http://schemas.openxmlformats.org/officeDocument/2006/relationships" r:embed="rId1"/>
          <a:srcRect/>
          <a:stretch>
            <a:fillRect l="-26000" r="-26000"/>
          </a:stretch>
        </a:blipFill>
      </dgm:spPr>
    </dgm:pt>
    <dgm:pt modelId="{CF5B8050-1AAE-4A2B-9959-CE6FD359A6A2}" type="pres">
      <dgm:prSet presAssocID="{8F1A9FCD-7F1C-4300-8907-E08017A1A938}" presName="Child1" presStyleLbl="revTx" presStyleIdx="0" presStyleCnt="4">
        <dgm:presLayoutVars>
          <dgm:chMax val="0"/>
          <dgm:chPref val="0"/>
          <dgm:bulletEnabled val="1"/>
        </dgm:presLayoutVars>
      </dgm:prSet>
      <dgm:spPr/>
    </dgm:pt>
    <dgm:pt modelId="{687EB010-B96C-4FAE-8B5C-9F4CAE98B808}" type="pres">
      <dgm:prSet presAssocID="{C48AFA26-9F48-45BA-BD5B-E31AD5746B7E}" presName="Image2" presStyleCnt="0"/>
      <dgm:spPr/>
    </dgm:pt>
    <dgm:pt modelId="{5391B7FE-250F-4786-B99A-6FC88C26F1A4}" type="pres">
      <dgm:prSet presAssocID="{C48AFA26-9F48-45BA-BD5B-E31AD5746B7E}" presName="Image" presStyleLbl="fgImgPlace1" presStyleIdx="1" presStyleCnt="4"/>
      <dgm:spPr>
        <a:blipFill>
          <a:blip xmlns:r="http://schemas.openxmlformats.org/officeDocument/2006/relationships" r:embed="rId2"/>
          <a:srcRect/>
          <a:stretch>
            <a:fillRect l="-17000" r="-17000"/>
          </a:stretch>
        </a:blipFill>
      </dgm:spPr>
    </dgm:pt>
    <dgm:pt modelId="{B95E1987-A5F8-4B44-8BF4-1774BF7B4BD3}" type="pres">
      <dgm:prSet presAssocID="{C48AFA26-9F48-45BA-BD5B-E31AD5746B7E}" presName="Child2" presStyleLbl="revTx" presStyleIdx="1" presStyleCnt="4">
        <dgm:presLayoutVars>
          <dgm:chMax val="0"/>
          <dgm:chPref val="0"/>
          <dgm:bulletEnabled val="1"/>
        </dgm:presLayoutVars>
      </dgm:prSet>
      <dgm:spPr/>
    </dgm:pt>
    <dgm:pt modelId="{1F90383F-79D5-4295-86D8-04090FEE9125}" type="pres">
      <dgm:prSet presAssocID="{746DD29A-2AFF-463A-ADBF-2341012A711E}" presName="Image3" presStyleCnt="0"/>
      <dgm:spPr/>
    </dgm:pt>
    <dgm:pt modelId="{E1411BED-6655-4E7A-91CD-1C03D043033F}" type="pres">
      <dgm:prSet presAssocID="{746DD29A-2AFF-463A-ADBF-2341012A711E}" presName="Image" presStyleLbl="fgImgPlace1" presStyleIdx="2" presStyleCnt="4"/>
      <dgm:spPr>
        <a:blipFill>
          <a:blip xmlns:r="http://schemas.openxmlformats.org/officeDocument/2006/relationships" r:embed="rId3"/>
          <a:srcRect/>
          <a:stretch>
            <a:fillRect l="-32000" r="-32000"/>
          </a:stretch>
        </a:blipFill>
      </dgm:spPr>
    </dgm:pt>
    <dgm:pt modelId="{0BA9A612-45A3-43F9-AE64-60B285D7C4F7}" type="pres">
      <dgm:prSet presAssocID="{746DD29A-2AFF-463A-ADBF-2341012A711E}" presName="Child3" presStyleLbl="revTx" presStyleIdx="2" presStyleCnt="4">
        <dgm:presLayoutVars>
          <dgm:chMax val="0"/>
          <dgm:chPref val="0"/>
          <dgm:bulletEnabled val="1"/>
        </dgm:presLayoutVars>
      </dgm:prSet>
      <dgm:spPr/>
    </dgm:pt>
    <dgm:pt modelId="{DB2E91AC-1CB0-4D7F-BEE6-29AA817023E6}" type="pres">
      <dgm:prSet presAssocID="{EB51D4C0-994D-49E8-A9CA-95D1359C37EB}" presName="Image4" presStyleCnt="0"/>
      <dgm:spPr/>
    </dgm:pt>
    <dgm:pt modelId="{277EF81F-BE0C-4DCB-A434-479B0FD1825D}" type="pres">
      <dgm:prSet presAssocID="{EB51D4C0-994D-49E8-A9CA-95D1359C37EB}" presName="Image" presStyleLbl="fgImgPlace1" presStyleIdx="3" presStyleCnt="4"/>
      <dgm:spPr>
        <a:blipFill>
          <a:blip xmlns:r="http://schemas.openxmlformats.org/officeDocument/2006/relationships" r:embed="rId4"/>
          <a:srcRect/>
          <a:stretch>
            <a:fillRect l="-33000" r="-33000"/>
          </a:stretch>
        </a:blipFill>
      </dgm:spPr>
    </dgm:pt>
    <dgm:pt modelId="{90F738BC-6A30-4552-8929-8C0EE8188794}" type="pres">
      <dgm:prSet presAssocID="{EB51D4C0-994D-49E8-A9CA-95D1359C37EB}" presName="Child4" presStyleLbl="revTx" presStyleIdx="3" presStyleCnt="4">
        <dgm:presLayoutVars>
          <dgm:chMax val="0"/>
          <dgm:chPref val="0"/>
          <dgm:bulletEnabled val="1"/>
        </dgm:presLayoutVars>
      </dgm:prSet>
      <dgm:spPr/>
    </dgm:pt>
  </dgm:ptLst>
  <dgm:cxnLst>
    <dgm:cxn modelId="{20F59B1D-F6DE-4D09-98D2-D1582AAFE86A}" srcId="{E095DA8C-A10C-48C8-92D8-D7773D952980}" destId="{746DD29A-2AFF-463A-ADBF-2341012A711E}" srcOrd="2" destOrd="0" parTransId="{AA476A5B-121B-43DB-A8C4-879FB1EDAA14}" sibTransId="{B6506A5F-57B7-4B1F-88A1-87644063C88E}"/>
    <dgm:cxn modelId="{1861875F-6FCC-4888-B3CC-A1576A184452}" srcId="{E095DA8C-A10C-48C8-92D8-D7773D952980}" destId="{EB51D4C0-994D-49E8-A9CA-95D1359C37EB}" srcOrd="3" destOrd="0" parTransId="{44F1699C-A588-4A1C-9F39-DFA38B43E6C8}" sibTransId="{DB163B7B-DF0D-43F7-A0B9-E00284798D6A}"/>
    <dgm:cxn modelId="{9CAAFE7D-F35F-410B-812C-17D77B40BE31}" type="presOf" srcId="{746DD29A-2AFF-463A-ADBF-2341012A711E}" destId="{0BA9A612-45A3-43F9-AE64-60B285D7C4F7}" srcOrd="0" destOrd="0" presId="urn:microsoft.com/office/officeart/2011/layout/RadialPictureList"/>
    <dgm:cxn modelId="{EE8FE47F-114F-4A4C-8BB4-9EF0B7647B10}" type="presOf" srcId="{54028FE3-70BB-4245-930F-872CBA267C89}" destId="{367E0C7B-E0E2-4E99-B72F-E7B25CBB43E6}" srcOrd="0" destOrd="0" presId="urn:microsoft.com/office/officeart/2011/layout/RadialPictureList"/>
    <dgm:cxn modelId="{0A25D381-979D-4CBC-9CF6-A2B06F786867}" type="presOf" srcId="{E095DA8C-A10C-48C8-92D8-D7773D952980}" destId="{8DDBAA71-82AA-4A1C-A559-0F847929EF90}" srcOrd="0" destOrd="0" presId="urn:microsoft.com/office/officeart/2011/layout/RadialPictureList"/>
    <dgm:cxn modelId="{3A63C7B6-95E4-473C-BB49-496CA237DFEB}" type="presOf" srcId="{8F1A9FCD-7F1C-4300-8907-E08017A1A938}" destId="{CF5B8050-1AAE-4A2B-9959-CE6FD359A6A2}" srcOrd="0" destOrd="0" presId="urn:microsoft.com/office/officeart/2011/layout/RadialPictureList"/>
    <dgm:cxn modelId="{4BFE69C6-62FE-4F65-B6CC-E4D85339506C}" type="presOf" srcId="{C48AFA26-9F48-45BA-BD5B-E31AD5746B7E}" destId="{B95E1987-A5F8-4B44-8BF4-1774BF7B4BD3}" srcOrd="0" destOrd="0" presId="urn:microsoft.com/office/officeart/2011/layout/RadialPictureList"/>
    <dgm:cxn modelId="{2EEB59CC-5228-4DA6-9C9C-C536DA22053B}" srcId="{54028FE3-70BB-4245-930F-872CBA267C89}" destId="{E095DA8C-A10C-48C8-92D8-D7773D952980}" srcOrd="0" destOrd="0" parTransId="{4BD5707C-39C1-47C1-AB76-AE24833FB44F}" sibTransId="{16A31B2E-1C14-4E2A-A824-118337DA8466}"/>
    <dgm:cxn modelId="{DFCAC2D9-2709-47FE-8178-D7847586581F}" srcId="{E095DA8C-A10C-48C8-92D8-D7773D952980}" destId="{C48AFA26-9F48-45BA-BD5B-E31AD5746B7E}" srcOrd="1" destOrd="0" parTransId="{1E1432D5-A2B6-418C-8121-8CFB7EA2AAAC}" sibTransId="{92DB2FDF-1B8B-4B98-9DBB-94A2AF1A6F47}"/>
    <dgm:cxn modelId="{93F74BDA-21FC-4353-893F-2F03867BCCAF}" srcId="{E095DA8C-A10C-48C8-92D8-D7773D952980}" destId="{8F1A9FCD-7F1C-4300-8907-E08017A1A938}" srcOrd="0" destOrd="0" parTransId="{727E84F7-4393-41BD-AAD8-EF716442D21A}" sibTransId="{040B0281-94A2-431B-8AC4-5876869AB22F}"/>
    <dgm:cxn modelId="{BF5E59EF-2483-46E4-A75D-913407FF65FA}" type="presOf" srcId="{EB51D4C0-994D-49E8-A9CA-95D1359C37EB}" destId="{90F738BC-6A30-4552-8929-8C0EE8188794}" srcOrd="0" destOrd="0" presId="urn:microsoft.com/office/officeart/2011/layout/RadialPictureList"/>
    <dgm:cxn modelId="{7725A0DC-1D1E-48EA-959A-36501EB6F6F8}" type="presParOf" srcId="{367E0C7B-E0E2-4E99-B72F-E7B25CBB43E6}" destId="{8DDBAA71-82AA-4A1C-A559-0F847929EF90}" srcOrd="0" destOrd="0" presId="urn:microsoft.com/office/officeart/2011/layout/RadialPictureList"/>
    <dgm:cxn modelId="{754F48BB-E848-4644-BA76-47AF6E80351E}" type="presParOf" srcId="{367E0C7B-E0E2-4E99-B72F-E7B25CBB43E6}" destId="{430AD9D6-B80E-438D-B36D-C14A8BD6D0D4}" srcOrd="1" destOrd="0" presId="urn:microsoft.com/office/officeart/2011/layout/RadialPictureList"/>
    <dgm:cxn modelId="{7113D4FF-0175-4B32-AC0A-79A72FAF68A1}" type="presParOf" srcId="{367E0C7B-E0E2-4E99-B72F-E7B25CBB43E6}" destId="{38713634-F53E-4A55-B0A5-599035F6F08D}" srcOrd="2" destOrd="0" presId="urn:microsoft.com/office/officeart/2011/layout/RadialPictureList"/>
    <dgm:cxn modelId="{418E5007-9178-4288-AED7-1D757B96C35C}" type="presParOf" srcId="{367E0C7B-E0E2-4E99-B72F-E7B25CBB43E6}" destId="{CF5B8050-1AAE-4A2B-9959-CE6FD359A6A2}" srcOrd="3" destOrd="0" presId="urn:microsoft.com/office/officeart/2011/layout/RadialPictureList"/>
    <dgm:cxn modelId="{1D7593E3-5E42-43D1-96D6-BC02DB34C73F}" type="presParOf" srcId="{367E0C7B-E0E2-4E99-B72F-E7B25CBB43E6}" destId="{687EB010-B96C-4FAE-8B5C-9F4CAE98B808}" srcOrd="4" destOrd="0" presId="urn:microsoft.com/office/officeart/2011/layout/RadialPictureList"/>
    <dgm:cxn modelId="{5BBA08B6-6F28-40F3-8979-E784B30F3F3C}" type="presParOf" srcId="{687EB010-B96C-4FAE-8B5C-9F4CAE98B808}" destId="{5391B7FE-250F-4786-B99A-6FC88C26F1A4}" srcOrd="0" destOrd="0" presId="urn:microsoft.com/office/officeart/2011/layout/RadialPictureList"/>
    <dgm:cxn modelId="{839777B5-3EEB-4D31-ACB8-CE16EA930C33}" type="presParOf" srcId="{367E0C7B-E0E2-4E99-B72F-E7B25CBB43E6}" destId="{B95E1987-A5F8-4B44-8BF4-1774BF7B4BD3}" srcOrd="5" destOrd="0" presId="urn:microsoft.com/office/officeart/2011/layout/RadialPictureList"/>
    <dgm:cxn modelId="{34E9D616-ED23-4D9F-BF1B-CEF3D374B9F2}" type="presParOf" srcId="{367E0C7B-E0E2-4E99-B72F-E7B25CBB43E6}" destId="{1F90383F-79D5-4295-86D8-04090FEE9125}" srcOrd="6" destOrd="0" presId="urn:microsoft.com/office/officeart/2011/layout/RadialPictureList"/>
    <dgm:cxn modelId="{6EF322FD-C901-427C-8B2D-008175828A4B}" type="presParOf" srcId="{1F90383F-79D5-4295-86D8-04090FEE9125}" destId="{E1411BED-6655-4E7A-91CD-1C03D043033F}" srcOrd="0" destOrd="0" presId="urn:microsoft.com/office/officeart/2011/layout/RadialPictureList"/>
    <dgm:cxn modelId="{4597D525-83EF-42C6-A101-46D358209A2B}" type="presParOf" srcId="{367E0C7B-E0E2-4E99-B72F-E7B25CBB43E6}" destId="{0BA9A612-45A3-43F9-AE64-60B285D7C4F7}" srcOrd="7" destOrd="0" presId="urn:microsoft.com/office/officeart/2011/layout/RadialPictureList"/>
    <dgm:cxn modelId="{C33A9870-7B02-4761-9B85-053EC88C2123}" type="presParOf" srcId="{367E0C7B-E0E2-4E99-B72F-E7B25CBB43E6}" destId="{DB2E91AC-1CB0-4D7F-BEE6-29AA817023E6}" srcOrd="8" destOrd="0" presId="urn:microsoft.com/office/officeart/2011/layout/RadialPictureList"/>
    <dgm:cxn modelId="{A53D196B-D52F-453F-85B7-9D2FFFA4829A}" type="presParOf" srcId="{DB2E91AC-1CB0-4D7F-BEE6-29AA817023E6}" destId="{277EF81F-BE0C-4DCB-A434-479B0FD1825D}" srcOrd="0" destOrd="0" presId="urn:microsoft.com/office/officeart/2011/layout/RadialPictureList"/>
    <dgm:cxn modelId="{5C3DE352-ADC2-47D5-A028-D4222E33F3D3}" type="presParOf" srcId="{367E0C7B-E0E2-4E99-B72F-E7B25CBB43E6}" destId="{90F738BC-6A30-4552-8929-8C0EE8188794}"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028FE3-70BB-4245-930F-872CBA267C89}"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E095DA8C-A10C-48C8-92D8-D7773D952980}">
      <dgm:prSet phldrT="[Text]"/>
      <dgm:spPr>
        <a:solidFill>
          <a:schemeClr val="accent6"/>
        </a:solidFill>
      </dgm:spPr>
      <dgm:t>
        <a:bodyPr/>
        <a:lstStyle/>
        <a:p>
          <a:r>
            <a:rPr lang="en-US" dirty="0"/>
            <a:t>Conservation Module</a:t>
          </a:r>
        </a:p>
      </dgm:t>
    </dgm:pt>
    <dgm:pt modelId="{4BD5707C-39C1-47C1-AB76-AE24833FB44F}" type="parTrans" cxnId="{2EEB59CC-5228-4DA6-9C9C-C536DA22053B}">
      <dgm:prSet/>
      <dgm:spPr/>
      <dgm:t>
        <a:bodyPr/>
        <a:lstStyle/>
        <a:p>
          <a:endParaRPr lang="en-US"/>
        </a:p>
      </dgm:t>
    </dgm:pt>
    <dgm:pt modelId="{16A31B2E-1C14-4E2A-A824-118337DA8466}" type="sibTrans" cxnId="{2EEB59CC-5228-4DA6-9C9C-C536DA22053B}">
      <dgm:prSet/>
      <dgm:spPr/>
      <dgm:t>
        <a:bodyPr/>
        <a:lstStyle/>
        <a:p>
          <a:endParaRPr lang="en-US"/>
        </a:p>
      </dgm:t>
    </dgm:pt>
    <dgm:pt modelId="{8F1A9FCD-7F1C-4300-8907-E08017A1A938}">
      <dgm:prSet phldrT="[Text]"/>
      <dgm:spPr/>
      <dgm:t>
        <a:bodyPr/>
        <a:lstStyle/>
        <a:p>
          <a:r>
            <a:rPr lang="en-US" dirty="0"/>
            <a:t>Water</a:t>
          </a:r>
        </a:p>
      </dgm:t>
    </dgm:pt>
    <dgm:pt modelId="{727E84F7-4393-41BD-AAD8-EF716442D21A}" type="parTrans" cxnId="{93F74BDA-21FC-4353-893F-2F03867BCCAF}">
      <dgm:prSet/>
      <dgm:spPr/>
      <dgm:t>
        <a:bodyPr/>
        <a:lstStyle/>
        <a:p>
          <a:endParaRPr lang="en-US"/>
        </a:p>
      </dgm:t>
    </dgm:pt>
    <dgm:pt modelId="{040B0281-94A2-431B-8AC4-5876869AB22F}" type="sibTrans" cxnId="{93F74BDA-21FC-4353-893F-2F03867BCCAF}">
      <dgm:prSet/>
      <dgm:spPr/>
      <dgm:t>
        <a:bodyPr/>
        <a:lstStyle/>
        <a:p>
          <a:endParaRPr lang="en-US"/>
        </a:p>
      </dgm:t>
    </dgm:pt>
    <dgm:pt modelId="{C48AFA26-9F48-45BA-BD5B-E31AD5746B7E}">
      <dgm:prSet phldrT="[Text]"/>
      <dgm:spPr/>
      <dgm:t>
        <a:bodyPr/>
        <a:lstStyle/>
        <a:p>
          <a:r>
            <a:rPr lang="en-US" dirty="0"/>
            <a:t>Habitat</a:t>
          </a:r>
        </a:p>
      </dgm:t>
    </dgm:pt>
    <dgm:pt modelId="{1E1432D5-A2B6-418C-8121-8CFB7EA2AAAC}" type="parTrans" cxnId="{DFCAC2D9-2709-47FE-8178-D7847586581F}">
      <dgm:prSet/>
      <dgm:spPr/>
      <dgm:t>
        <a:bodyPr/>
        <a:lstStyle/>
        <a:p>
          <a:endParaRPr lang="en-US"/>
        </a:p>
      </dgm:t>
    </dgm:pt>
    <dgm:pt modelId="{92DB2FDF-1B8B-4B98-9DBB-94A2AF1A6F47}" type="sibTrans" cxnId="{DFCAC2D9-2709-47FE-8178-D7847586581F}">
      <dgm:prSet/>
      <dgm:spPr/>
      <dgm:t>
        <a:bodyPr/>
        <a:lstStyle/>
        <a:p>
          <a:endParaRPr lang="en-US"/>
        </a:p>
      </dgm:t>
    </dgm:pt>
    <dgm:pt modelId="{746DD29A-2AFF-463A-ADBF-2341012A711E}">
      <dgm:prSet phldrT="[Text]"/>
      <dgm:spPr/>
      <dgm:t>
        <a:bodyPr/>
        <a:lstStyle/>
        <a:p>
          <a:r>
            <a:rPr lang="en-US" dirty="0"/>
            <a:t>Agriculture</a:t>
          </a:r>
        </a:p>
      </dgm:t>
    </dgm:pt>
    <dgm:pt modelId="{AA476A5B-121B-43DB-A8C4-879FB1EDAA14}" type="parTrans" cxnId="{20F59B1D-F6DE-4D09-98D2-D1582AAFE86A}">
      <dgm:prSet/>
      <dgm:spPr/>
      <dgm:t>
        <a:bodyPr/>
        <a:lstStyle/>
        <a:p>
          <a:endParaRPr lang="en-US"/>
        </a:p>
      </dgm:t>
    </dgm:pt>
    <dgm:pt modelId="{B6506A5F-57B7-4B1F-88A1-87644063C88E}" type="sibTrans" cxnId="{20F59B1D-F6DE-4D09-98D2-D1582AAFE86A}">
      <dgm:prSet/>
      <dgm:spPr/>
      <dgm:t>
        <a:bodyPr/>
        <a:lstStyle/>
        <a:p>
          <a:endParaRPr lang="en-US"/>
        </a:p>
      </dgm:t>
    </dgm:pt>
    <dgm:pt modelId="{EB51D4C0-994D-49E8-A9CA-95D1359C37EB}">
      <dgm:prSet phldrT="[Text]"/>
      <dgm:spPr/>
      <dgm:t>
        <a:bodyPr/>
        <a:lstStyle/>
        <a:p>
          <a:r>
            <a:rPr lang="en-US" dirty="0"/>
            <a:t>Carbon</a:t>
          </a:r>
        </a:p>
      </dgm:t>
    </dgm:pt>
    <dgm:pt modelId="{44F1699C-A588-4A1C-9F39-DFA38B43E6C8}" type="parTrans" cxnId="{1861875F-6FCC-4888-B3CC-A1576A184452}">
      <dgm:prSet/>
      <dgm:spPr/>
      <dgm:t>
        <a:bodyPr/>
        <a:lstStyle/>
        <a:p>
          <a:endParaRPr lang="en-US"/>
        </a:p>
      </dgm:t>
    </dgm:pt>
    <dgm:pt modelId="{DB163B7B-DF0D-43F7-A0B9-E00284798D6A}" type="sibTrans" cxnId="{1861875F-6FCC-4888-B3CC-A1576A184452}">
      <dgm:prSet/>
      <dgm:spPr/>
      <dgm:t>
        <a:bodyPr/>
        <a:lstStyle/>
        <a:p>
          <a:endParaRPr lang="en-US"/>
        </a:p>
      </dgm:t>
    </dgm:pt>
    <dgm:pt modelId="{367E0C7B-E0E2-4E99-B72F-E7B25CBB43E6}" type="pres">
      <dgm:prSet presAssocID="{54028FE3-70BB-4245-930F-872CBA267C89}" presName="Name0" presStyleCnt="0">
        <dgm:presLayoutVars>
          <dgm:chMax val="1"/>
          <dgm:chPref val="1"/>
          <dgm:dir/>
          <dgm:resizeHandles/>
        </dgm:presLayoutVars>
      </dgm:prSet>
      <dgm:spPr/>
    </dgm:pt>
    <dgm:pt modelId="{8DDBAA71-82AA-4A1C-A559-0F847929EF90}" type="pres">
      <dgm:prSet presAssocID="{E095DA8C-A10C-48C8-92D8-D7773D952980}" presName="Parent" presStyleLbl="node1" presStyleIdx="0" presStyleCnt="2" custScaleX="90651" custScaleY="89417">
        <dgm:presLayoutVars>
          <dgm:chMax val="4"/>
          <dgm:chPref val="3"/>
        </dgm:presLayoutVars>
      </dgm:prSet>
      <dgm:spPr>
        <a:prstGeom prst="ellipse">
          <a:avLst/>
        </a:prstGeom>
      </dgm:spPr>
    </dgm:pt>
    <dgm:pt modelId="{430AD9D6-B80E-438D-B36D-C14A8BD6D0D4}" type="pres">
      <dgm:prSet presAssocID="{8F1A9FCD-7F1C-4300-8907-E08017A1A938}" presName="Accent" presStyleLbl="node1" presStyleIdx="1" presStyleCnt="2"/>
      <dgm:spPr>
        <a:solidFill>
          <a:schemeClr val="accent6"/>
        </a:solidFill>
      </dgm:spPr>
    </dgm:pt>
    <dgm:pt modelId="{38713634-F53E-4A55-B0A5-599035F6F08D}" type="pres">
      <dgm:prSet presAssocID="{8F1A9FCD-7F1C-4300-8907-E08017A1A938}" presName="Image1"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CF5B8050-1AAE-4A2B-9959-CE6FD359A6A2}" type="pres">
      <dgm:prSet presAssocID="{8F1A9FCD-7F1C-4300-8907-E08017A1A938}" presName="Child1" presStyleLbl="revTx" presStyleIdx="0" presStyleCnt="4">
        <dgm:presLayoutVars>
          <dgm:chMax val="0"/>
          <dgm:chPref val="0"/>
          <dgm:bulletEnabled val="1"/>
        </dgm:presLayoutVars>
      </dgm:prSet>
      <dgm:spPr/>
    </dgm:pt>
    <dgm:pt modelId="{687EB010-B96C-4FAE-8B5C-9F4CAE98B808}" type="pres">
      <dgm:prSet presAssocID="{C48AFA26-9F48-45BA-BD5B-E31AD5746B7E}" presName="Image2" presStyleCnt="0"/>
      <dgm:spPr/>
    </dgm:pt>
    <dgm:pt modelId="{5391B7FE-250F-4786-B99A-6FC88C26F1A4}" type="pres">
      <dgm:prSet presAssocID="{C48AFA26-9F48-45BA-BD5B-E31AD5746B7E}" presName="Image"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95E1987-A5F8-4B44-8BF4-1774BF7B4BD3}" type="pres">
      <dgm:prSet presAssocID="{C48AFA26-9F48-45BA-BD5B-E31AD5746B7E}" presName="Child2" presStyleLbl="revTx" presStyleIdx="1" presStyleCnt="4">
        <dgm:presLayoutVars>
          <dgm:chMax val="0"/>
          <dgm:chPref val="0"/>
          <dgm:bulletEnabled val="1"/>
        </dgm:presLayoutVars>
      </dgm:prSet>
      <dgm:spPr/>
    </dgm:pt>
    <dgm:pt modelId="{1F90383F-79D5-4295-86D8-04090FEE9125}" type="pres">
      <dgm:prSet presAssocID="{746DD29A-2AFF-463A-ADBF-2341012A711E}" presName="Image3" presStyleCnt="0"/>
      <dgm:spPr/>
    </dgm:pt>
    <dgm:pt modelId="{E1411BED-6655-4E7A-91CD-1C03D043033F}" type="pres">
      <dgm:prSet presAssocID="{746DD29A-2AFF-463A-ADBF-2341012A711E}" presName="Image"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0BA9A612-45A3-43F9-AE64-60B285D7C4F7}" type="pres">
      <dgm:prSet presAssocID="{746DD29A-2AFF-463A-ADBF-2341012A711E}" presName="Child3" presStyleLbl="revTx" presStyleIdx="2" presStyleCnt="4">
        <dgm:presLayoutVars>
          <dgm:chMax val="0"/>
          <dgm:chPref val="0"/>
          <dgm:bulletEnabled val="1"/>
        </dgm:presLayoutVars>
      </dgm:prSet>
      <dgm:spPr/>
    </dgm:pt>
    <dgm:pt modelId="{DB2E91AC-1CB0-4D7F-BEE6-29AA817023E6}" type="pres">
      <dgm:prSet presAssocID="{EB51D4C0-994D-49E8-A9CA-95D1359C37EB}" presName="Image4" presStyleCnt="0"/>
      <dgm:spPr/>
    </dgm:pt>
    <dgm:pt modelId="{277EF81F-BE0C-4DCB-A434-479B0FD1825D}" type="pres">
      <dgm:prSet presAssocID="{EB51D4C0-994D-49E8-A9CA-95D1359C37EB}" presName="Image"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0F738BC-6A30-4552-8929-8C0EE8188794}" type="pres">
      <dgm:prSet presAssocID="{EB51D4C0-994D-49E8-A9CA-95D1359C37EB}" presName="Child4" presStyleLbl="revTx" presStyleIdx="3" presStyleCnt="4">
        <dgm:presLayoutVars>
          <dgm:chMax val="0"/>
          <dgm:chPref val="0"/>
          <dgm:bulletEnabled val="1"/>
        </dgm:presLayoutVars>
      </dgm:prSet>
      <dgm:spPr/>
    </dgm:pt>
  </dgm:ptLst>
  <dgm:cxnLst>
    <dgm:cxn modelId="{20F59B1D-F6DE-4D09-98D2-D1582AAFE86A}" srcId="{E095DA8C-A10C-48C8-92D8-D7773D952980}" destId="{746DD29A-2AFF-463A-ADBF-2341012A711E}" srcOrd="2" destOrd="0" parTransId="{AA476A5B-121B-43DB-A8C4-879FB1EDAA14}" sibTransId="{B6506A5F-57B7-4B1F-88A1-87644063C88E}"/>
    <dgm:cxn modelId="{1861875F-6FCC-4888-B3CC-A1576A184452}" srcId="{E095DA8C-A10C-48C8-92D8-D7773D952980}" destId="{EB51D4C0-994D-49E8-A9CA-95D1359C37EB}" srcOrd="3" destOrd="0" parTransId="{44F1699C-A588-4A1C-9F39-DFA38B43E6C8}" sibTransId="{DB163B7B-DF0D-43F7-A0B9-E00284798D6A}"/>
    <dgm:cxn modelId="{9CAAFE7D-F35F-410B-812C-17D77B40BE31}" type="presOf" srcId="{746DD29A-2AFF-463A-ADBF-2341012A711E}" destId="{0BA9A612-45A3-43F9-AE64-60B285D7C4F7}" srcOrd="0" destOrd="0" presId="urn:microsoft.com/office/officeart/2011/layout/RadialPictureList"/>
    <dgm:cxn modelId="{EE8FE47F-114F-4A4C-8BB4-9EF0B7647B10}" type="presOf" srcId="{54028FE3-70BB-4245-930F-872CBA267C89}" destId="{367E0C7B-E0E2-4E99-B72F-E7B25CBB43E6}" srcOrd="0" destOrd="0" presId="urn:microsoft.com/office/officeart/2011/layout/RadialPictureList"/>
    <dgm:cxn modelId="{0A25D381-979D-4CBC-9CF6-A2B06F786867}" type="presOf" srcId="{E095DA8C-A10C-48C8-92D8-D7773D952980}" destId="{8DDBAA71-82AA-4A1C-A559-0F847929EF90}" srcOrd="0" destOrd="0" presId="urn:microsoft.com/office/officeart/2011/layout/RadialPictureList"/>
    <dgm:cxn modelId="{3A63C7B6-95E4-473C-BB49-496CA237DFEB}" type="presOf" srcId="{8F1A9FCD-7F1C-4300-8907-E08017A1A938}" destId="{CF5B8050-1AAE-4A2B-9959-CE6FD359A6A2}" srcOrd="0" destOrd="0" presId="urn:microsoft.com/office/officeart/2011/layout/RadialPictureList"/>
    <dgm:cxn modelId="{4BFE69C6-62FE-4F65-B6CC-E4D85339506C}" type="presOf" srcId="{C48AFA26-9F48-45BA-BD5B-E31AD5746B7E}" destId="{B95E1987-A5F8-4B44-8BF4-1774BF7B4BD3}" srcOrd="0" destOrd="0" presId="urn:microsoft.com/office/officeart/2011/layout/RadialPictureList"/>
    <dgm:cxn modelId="{2EEB59CC-5228-4DA6-9C9C-C536DA22053B}" srcId="{54028FE3-70BB-4245-930F-872CBA267C89}" destId="{E095DA8C-A10C-48C8-92D8-D7773D952980}" srcOrd="0" destOrd="0" parTransId="{4BD5707C-39C1-47C1-AB76-AE24833FB44F}" sibTransId="{16A31B2E-1C14-4E2A-A824-118337DA8466}"/>
    <dgm:cxn modelId="{DFCAC2D9-2709-47FE-8178-D7847586581F}" srcId="{E095DA8C-A10C-48C8-92D8-D7773D952980}" destId="{C48AFA26-9F48-45BA-BD5B-E31AD5746B7E}" srcOrd="1" destOrd="0" parTransId="{1E1432D5-A2B6-418C-8121-8CFB7EA2AAAC}" sibTransId="{92DB2FDF-1B8B-4B98-9DBB-94A2AF1A6F47}"/>
    <dgm:cxn modelId="{93F74BDA-21FC-4353-893F-2F03867BCCAF}" srcId="{E095DA8C-A10C-48C8-92D8-D7773D952980}" destId="{8F1A9FCD-7F1C-4300-8907-E08017A1A938}" srcOrd="0" destOrd="0" parTransId="{727E84F7-4393-41BD-AAD8-EF716442D21A}" sibTransId="{040B0281-94A2-431B-8AC4-5876869AB22F}"/>
    <dgm:cxn modelId="{BF5E59EF-2483-46E4-A75D-913407FF65FA}" type="presOf" srcId="{EB51D4C0-994D-49E8-A9CA-95D1359C37EB}" destId="{90F738BC-6A30-4552-8929-8C0EE8188794}" srcOrd="0" destOrd="0" presId="urn:microsoft.com/office/officeart/2011/layout/RadialPictureList"/>
    <dgm:cxn modelId="{7725A0DC-1D1E-48EA-959A-36501EB6F6F8}" type="presParOf" srcId="{367E0C7B-E0E2-4E99-B72F-E7B25CBB43E6}" destId="{8DDBAA71-82AA-4A1C-A559-0F847929EF90}" srcOrd="0" destOrd="0" presId="urn:microsoft.com/office/officeart/2011/layout/RadialPictureList"/>
    <dgm:cxn modelId="{754F48BB-E848-4644-BA76-47AF6E80351E}" type="presParOf" srcId="{367E0C7B-E0E2-4E99-B72F-E7B25CBB43E6}" destId="{430AD9D6-B80E-438D-B36D-C14A8BD6D0D4}" srcOrd="1" destOrd="0" presId="urn:microsoft.com/office/officeart/2011/layout/RadialPictureList"/>
    <dgm:cxn modelId="{7113D4FF-0175-4B32-AC0A-79A72FAF68A1}" type="presParOf" srcId="{367E0C7B-E0E2-4E99-B72F-E7B25CBB43E6}" destId="{38713634-F53E-4A55-B0A5-599035F6F08D}" srcOrd="2" destOrd="0" presId="urn:microsoft.com/office/officeart/2011/layout/RadialPictureList"/>
    <dgm:cxn modelId="{418E5007-9178-4288-AED7-1D757B96C35C}" type="presParOf" srcId="{367E0C7B-E0E2-4E99-B72F-E7B25CBB43E6}" destId="{CF5B8050-1AAE-4A2B-9959-CE6FD359A6A2}" srcOrd="3" destOrd="0" presId="urn:microsoft.com/office/officeart/2011/layout/RadialPictureList"/>
    <dgm:cxn modelId="{1D7593E3-5E42-43D1-96D6-BC02DB34C73F}" type="presParOf" srcId="{367E0C7B-E0E2-4E99-B72F-E7B25CBB43E6}" destId="{687EB010-B96C-4FAE-8B5C-9F4CAE98B808}" srcOrd="4" destOrd="0" presId="urn:microsoft.com/office/officeart/2011/layout/RadialPictureList"/>
    <dgm:cxn modelId="{5BBA08B6-6F28-40F3-8979-E784B30F3F3C}" type="presParOf" srcId="{687EB010-B96C-4FAE-8B5C-9F4CAE98B808}" destId="{5391B7FE-250F-4786-B99A-6FC88C26F1A4}" srcOrd="0" destOrd="0" presId="urn:microsoft.com/office/officeart/2011/layout/RadialPictureList"/>
    <dgm:cxn modelId="{839777B5-3EEB-4D31-ACB8-CE16EA930C33}" type="presParOf" srcId="{367E0C7B-E0E2-4E99-B72F-E7B25CBB43E6}" destId="{B95E1987-A5F8-4B44-8BF4-1774BF7B4BD3}" srcOrd="5" destOrd="0" presId="urn:microsoft.com/office/officeart/2011/layout/RadialPictureList"/>
    <dgm:cxn modelId="{34E9D616-ED23-4D9F-BF1B-CEF3D374B9F2}" type="presParOf" srcId="{367E0C7B-E0E2-4E99-B72F-E7B25CBB43E6}" destId="{1F90383F-79D5-4295-86D8-04090FEE9125}" srcOrd="6" destOrd="0" presId="urn:microsoft.com/office/officeart/2011/layout/RadialPictureList"/>
    <dgm:cxn modelId="{6EF322FD-C901-427C-8B2D-008175828A4B}" type="presParOf" srcId="{1F90383F-79D5-4295-86D8-04090FEE9125}" destId="{E1411BED-6655-4E7A-91CD-1C03D043033F}" srcOrd="0" destOrd="0" presId="urn:microsoft.com/office/officeart/2011/layout/RadialPictureList"/>
    <dgm:cxn modelId="{4597D525-83EF-42C6-A101-46D358209A2B}" type="presParOf" srcId="{367E0C7B-E0E2-4E99-B72F-E7B25CBB43E6}" destId="{0BA9A612-45A3-43F9-AE64-60B285D7C4F7}" srcOrd="7" destOrd="0" presId="urn:microsoft.com/office/officeart/2011/layout/RadialPictureList"/>
    <dgm:cxn modelId="{C33A9870-7B02-4761-9B85-053EC88C2123}" type="presParOf" srcId="{367E0C7B-E0E2-4E99-B72F-E7B25CBB43E6}" destId="{DB2E91AC-1CB0-4D7F-BEE6-29AA817023E6}" srcOrd="8" destOrd="0" presId="urn:microsoft.com/office/officeart/2011/layout/RadialPictureList"/>
    <dgm:cxn modelId="{A53D196B-D52F-453F-85B7-9D2FFFA4829A}" type="presParOf" srcId="{DB2E91AC-1CB0-4D7F-BEE6-29AA817023E6}" destId="{277EF81F-BE0C-4DCB-A434-479B0FD1825D}" srcOrd="0" destOrd="0" presId="urn:microsoft.com/office/officeart/2011/layout/RadialPictureList"/>
    <dgm:cxn modelId="{5C3DE352-ADC2-47D5-A028-D4222E33F3D3}" type="presParOf" srcId="{367E0C7B-E0E2-4E99-B72F-E7B25CBB43E6}" destId="{90F738BC-6A30-4552-8929-8C0EE8188794}"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BAA71-82AA-4A1C-A559-0F847929EF90}">
      <dsp:nvSpPr>
        <dsp:cNvPr id="0" name=""/>
        <dsp:cNvSpPr/>
      </dsp:nvSpPr>
      <dsp:spPr>
        <a:xfrm>
          <a:off x="777005" y="781604"/>
          <a:ext cx="1024751" cy="1010711"/>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Conservation Module</a:t>
          </a:r>
        </a:p>
      </dsp:txBody>
      <dsp:txXfrm>
        <a:off x="927076" y="929619"/>
        <a:ext cx="724609" cy="714681"/>
      </dsp:txXfrm>
    </dsp:sp>
    <dsp:sp modelId="{430AD9D6-B80E-438D-B36D-C14A8BD6D0D4}">
      <dsp:nvSpPr>
        <dsp:cNvPr id="0" name=""/>
        <dsp:cNvSpPr/>
      </dsp:nvSpPr>
      <dsp:spPr>
        <a:xfrm>
          <a:off x="141355" y="93226"/>
          <a:ext cx="2278462" cy="2375071"/>
        </a:xfrm>
        <a:prstGeom prst="blockArc">
          <a:avLst>
            <a:gd name="adj1" fmla="val 16509444"/>
            <a:gd name="adj2" fmla="val 5088054"/>
            <a:gd name="adj3" fmla="val 524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13634-F53E-4A55-B0A5-599035F6F08D}">
      <dsp:nvSpPr>
        <dsp:cNvPr id="0" name=""/>
        <dsp:cNvSpPr/>
      </dsp:nvSpPr>
      <dsp:spPr>
        <a:xfrm>
          <a:off x="1551910" y="0"/>
          <a:ext cx="605709" cy="605582"/>
        </a:xfrm>
        <a:prstGeom prst="ellipse">
          <a:avLst/>
        </a:prstGeom>
        <a:blipFill>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B8050-1AAE-4A2B-9959-CE6FD359A6A2}">
      <dsp:nvSpPr>
        <dsp:cNvPr id="0" name=""/>
        <dsp:cNvSpPr/>
      </dsp:nvSpPr>
      <dsp:spPr>
        <a:xfrm>
          <a:off x="2203753" y="7747"/>
          <a:ext cx="810820" cy="58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Water</a:t>
          </a:r>
        </a:p>
      </dsp:txBody>
      <dsp:txXfrm>
        <a:off x="2203753" y="7747"/>
        <a:ext cx="810820" cy="586214"/>
      </dsp:txXfrm>
    </dsp:sp>
    <dsp:sp modelId="{5391B7FE-250F-4786-B99A-6FC88C26F1A4}">
      <dsp:nvSpPr>
        <dsp:cNvPr id="0" name=""/>
        <dsp:cNvSpPr/>
      </dsp:nvSpPr>
      <dsp:spPr>
        <a:xfrm>
          <a:off x="1999305" y="564005"/>
          <a:ext cx="605709" cy="605582"/>
        </a:xfrm>
        <a:prstGeom prst="ellipse">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E1987-A5F8-4B44-8BF4-1774BF7B4BD3}">
      <dsp:nvSpPr>
        <dsp:cNvPr id="0" name=""/>
        <dsp:cNvSpPr/>
      </dsp:nvSpPr>
      <dsp:spPr>
        <a:xfrm>
          <a:off x="2649489" y="574593"/>
          <a:ext cx="810820" cy="58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Habitat</a:t>
          </a:r>
        </a:p>
      </dsp:txBody>
      <dsp:txXfrm>
        <a:off x="2649489" y="574593"/>
        <a:ext cx="810820" cy="586214"/>
      </dsp:txXfrm>
    </dsp:sp>
    <dsp:sp modelId="{E1411BED-6655-4E7A-91CD-1C03D043033F}">
      <dsp:nvSpPr>
        <dsp:cNvPr id="0" name=""/>
        <dsp:cNvSpPr/>
      </dsp:nvSpPr>
      <dsp:spPr>
        <a:xfrm>
          <a:off x="1996982" y="1393227"/>
          <a:ext cx="605709" cy="605582"/>
        </a:xfrm>
        <a:prstGeom prst="ellipse">
          <a:avLst/>
        </a:prstGeom>
        <a:blipFill>
          <a:blip xmlns:r="http://schemas.openxmlformats.org/officeDocument/2006/relationships" r:embed="rId3"/>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A9A612-45A3-43F9-AE64-60B285D7C4F7}">
      <dsp:nvSpPr>
        <dsp:cNvPr id="0" name=""/>
        <dsp:cNvSpPr/>
      </dsp:nvSpPr>
      <dsp:spPr>
        <a:xfrm>
          <a:off x="2649489" y="1403040"/>
          <a:ext cx="810820" cy="58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Agriculture</a:t>
          </a:r>
        </a:p>
      </dsp:txBody>
      <dsp:txXfrm>
        <a:off x="2649489" y="1403040"/>
        <a:ext cx="810820" cy="586214"/>
      </dsp:txXfrm>
    </dsp:sp>
    <dsp:sp modelId="{277EF81F-BE0C-4DCB-A434-479B0FD1825D}">
      <dsp:nvSpPr>
        <dsp:cNvPr id="0" name=""/>
        <dsp:cNvSpPr/>
      </dsp:nvSpPr>
      <dsp:spPr>
        <a:xfrm>
          <a:off x="1551910" y="1976859"/>
          <a:ext cx="605709" cy="605582"/>
        </a:xfrm>
        <a:prstGeom prst="ellipse">
          <a:avLst/>
        </a:prstGeom>
        <a:blipFill>
          <a:blip xmlns:r="http://schemas.openxmlformats.org/officeDocument/2006/relationships" r:embed="rId4"/>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F738BC-6A30-4552-8929-8C0EE8188794}">
      <dsp:nvSpPr>
        <dsp:cNvPr id="0" name=""/>
        <dsp:cNvSpPr/>
      </dsp:nvSpPr>
      <dsp:spPr>
        <a:xfrm>
          <a:off x="2203753" y="1989255"/>
          <a:ext cx="810820" cy="58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Carbon</a:t>
          </a:r>
        </a:p>
      </dsp:txBody>
      <dsp:txXfrm>
        <a:off x="2203753" y="1989255"/>
        <a:ext cx="810820" cy="586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BAA71-82AA-4A1C-A559-0F847929EF90}">
      <dsp:nvSpPr>
        <dsp:cNvPr id="0" name=""/>
        <dsp:cNvSpPr/>
      </dsp:nvSpPr>
      <dsp:spPr>
        <a:xfrm>
          <a:off x="2137435" y="1583111"/>
          <a:ext cx="2075597" cy="204716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ll Sans MT" panose="020B0502020104020203" pitchFamily="34" charset="0"/>
            </a:rPr>
            <a:t>Conservation Module</a:t>
          </a:r>
        </a:p>
      </dsp:txBody>
      <dsp:txXfrm>
        <a:off x="2441399" y="1882911"/>
        <a:ext cx="1467669" cy="1447560"/>
      </dsp:txXfrm>
    </dsp:sp>
    <dsp:sp modelId="{430AD9D6-B80E-438D-B36D-C14A8BD6D0D4}">
      <dsp:nvSpPr>
        <dsp:cNvPr id="0" name=""/>
        <dsp:cNvSpPr/>
      </dsp:nvSpPr>
      <dsp:spPr>
        <a:xfrm>
          <a:off x="849947" y="188826"/>
          <a:ext cx="4614943" cy="4810623"/>
        </a:xfrm>
        <a:prstGeom prst="blockArc">
          <a:avLst>
            <a:gd name="adj1" fmla="val 16509444"/>
            <a:gd name="adj2" fmla="val 5088054"/>
            <a:gd name="adj3" fmla="val 524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13634-F53E-4A55-B0A5-599035F6F08D}">
      <dsp:nvSpPr>
        <dsp:cNvPr id="0" name=""/>
        <dsp:cNvSpPr/>
      </dsp:nvSpPr>
      <dsp:spPr>
        <a:xfrm>
          <a:off x="3706977" y="0"/>
          <a:ext cx="1226842" cy="1226586"/>
        </a:xfrm>
        <a:prstGeom prst="ellipse">
          <a:avLst/>
        </a:prstGeom>
        <a:blipFill>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B8050-1AAE-4A2B-9959-CE6FD359A6A2}">
      <dsp:nvSpPr>
        <dsp:cNvPr id="0" name=""/>
        <dsp:cNvSpPr/>
      </dsp:nvSpPr>
      <dsp:spPr>
        <a:xfrm>
          <a:off x="5027261" y="15691"/>
          <a:ext cx="1642288" cy="118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latin typeface="Gill Sans MT" panose="020B0502020104020203" pitchFamily="34" charset="0"/>
            </a:rPr>
            <a:t>Water</a:t>
          </a:r>
        </a:p>
      </dsp:txBody>
      <dsp:txXfrm>
        <a:off x="5027261" y="15691"/>
        <a:ext cx="1642288" cy="1187356"/>
      </dsp:txXfrm>
    </dsp:sp>
    <dsp:sp modelId="{5391B7FE-250F-4786-B99A-6FC88C26F1A4}">
      <dsp:nvSpPr>
        <dsp:cNvPr id="0" name=""/>
        <dsp:cNvSpPr/>
      </dsp:nvSpPr>
      <dsp:spPr>
        <a:xfrm>
          <a:off x="4613160" y="1142372"/>
          <a:ext cx="1226842" cy="1226586"/>
        </a:xfrm>
        <a:prstGeom prst="ellipse">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E1987-A5F8-4B44-8BF4-1774BF7B4BD3}">
      <dsp:nvSpPr>
        <dsp:cNvPr id="0" name=""/>
        <dsp:cNvSpPr/>
      </dsp:nvSpPr>
      <dsp:spPr>
        <a:xfrm>
          <a:off x="5930083" y="1163818"/>
          <a:ext cx="1642288" cy="118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latin typeface="Gill Sans MT" panose="020B0502020104020203" pitchFamily="34" charset="0"/>
            </a:rPr>
            <a:t>Habitat</a:t>
          </a:r>
        </a:p>
      </dsp:txBody>
      <dsp:txXfrm>
        <a:off x="5930083" y="1163818"/>
        <a:ext cx="1642288" cy="1187356"/>
      </dsp:txXfrm>
    </dsp:sp>
    <dsp:sp modelId="{E1411BED-6655-4E7A-91CD-1C03D043033F}">
      <dsp:nvSpPr>
        <dsp:cNvPr id="0" name=""/>
        <dsp:cNvSpPr/>
      </dsp:nvSpPr>
      <dsp:spPr>
        <a:xfrm>
          <a:off x="4608454" y="2821932"/>
          <a:ext cx="1226842" cy="1226586"/>
        </a:xfrm>
        <a:prstGeom prst="ellipse">
          <a:avLst/>
        </a:prstGeom>
        <a:blipFill>
          <a:blip xmlns:r="http://schemas.openxmlformats.org/officeDocument/2006/relationships" r:embed="rId3"/>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A9A612-45A3-43F9-AE64-60B285D7C4F7}">
      <dsp:nvSpPr>
        <dsp:cNvPr id="0" name=""/>
        <dsp:cNvSpPr/>
      </dsp:nvSpPr>
      <dsp:spPr>
        <a:xfrm>
          <a:off x="5930083" y="2841808"/>
          <a:ext cx="1642288" cy="118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latin typeface="Gill Sans MT" panose="020B0502020104020203" pitchFamily="34" charset="0"/>
            </a:rPr>
            <a:t>Agriculture</a:t>
          </a:r>
        </a:p>
      </dsp:txBody>
      <dsp:txXfrm>
        <a:off x="5930083" y="2841808"/>
        <a:ext cx="1642288" cy="1187356"/>
      </dsp:txXfrm>
    </dsp:sp>
    <dsp:sp modelId="{277EF81F-BE0C-4DCB-A434-479B0FD1825D}">
      <dsp:nvSpPr>
        <dsp:cNvPr id="0" name=""/>
        <dsp:cNvSpPr/>
      </dsp:nvSpPr>
      <dsp:spPr>
        <a:xfrm>
          <a:off x="3706977" y="4004057"/>
          <a:ext cx="1226842" cy="1226586"/>
        </a:xfrm>
        <a:prstGeom prst="ellipse">
          <a:avLst/>
        </a:prstGeom>
        <a:blipFill>
          <a:blip xmlns:r="http://schemas.openxmlformats.org/officeDocument/2006/relationships" r:embed="rId4"/>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F738BC-6A30-4552-8929-8C0EE8188794}">
      <dsp:nvSpPr>
        <dsp:cNvPr id="0" name=""/>
        <dsp:cNvSpPr/>
      </dsp:nvSpPr>
      <dsp:spPr>
        <a:xfrm>
          <a:off x="5027261" y="4029165"/>
          <a:ext cx="1642288" cy="118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latin typeface="Gill Sans MT" panose="020B0502020104020203" pitchFamily="34" charset="0"/>
            </a:rPr>
            <a:t>Carbon</a:t>
          </a:r>
        </a:p>
      </dsp:txBody>
      <dsp:txXfrm>
        <a:off x="5027261" y="4029165"/>
        <a:ext cx="1642288" cy="1187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BAA71-82AA-4A1C-A559-0F847929EF90}">
      <dsp:nvSpPr>
        <dsp:cNvPr id="0" name=""/>
        <dsp:cNvSpPr/>
      </dsp:nvSpPr>
      <dsp:spPr>
        <a:xfrm>
          <a:off x="836670" y="1161719"/>
          <a:ext cx="1348822" cy="1330342"/>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Conservation Module</a:t>
          </a:r>
        </a:p>
      </dsp:txBody>
      <dsp:txXfrm>
        <a:off x="1034200" y="1356543"/>
        <a:ext cx="953762" cy="940694"/>
      </dsp:txXfrm>
    </dsp:sp>
    <dsp:sp modelId="{430AD9D6-B80E-438D-B36D-C14A8BD6D0D4}">
      <dsp:nvSpPr>
        <dsp:cNvPr id="0" name=""/>
        <dsp:cNvSpPr/>
      </dsp:nvSpPr>
      <dsp:spPr>
        <a:xfrm>
          <a:off x="0" y="255646"/>
          <a:ext cx="2999010" cy="3126172"/>
        </a:xfrm>
        <a:prstGeom prst="blockArc">
          <a:avLst>
            <a:gd name="adj1" fmla="val 16509444"/>
            <a:gd name="adj2" fmla="val 5088054"/>
            <a:gd name="adj3" fmla="val 524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13634-F53E-4A55-B0A5-599035F6F08D}">
      <dsp:nvSpPr>
        <dsp:cNvPr id="0" name=""/>
        <dsp:cNvSpPr/>
      </dsp:nvSpPr>
      <dsp:spPr>
        <a:xfrm>
          <a:off x="1856634" y="132938"/>
          <a:ext cx="797260" cy="79709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B8050-1AAE-4A2B-9959-CE6FD359A6A2}">
      <dsp:nvSpPr>
        <dsp:cNvPr id="0" name=""/>
        <dsp:cNvSpPr/>
      </dsp:nvSpPr>
      <dsp:spPr>
        <a:xfrm>
          <a:off x="2714618" y="143135"/>
          <a:ext cx="1067237" cy="7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Water</a:t>
          </a:r>
        </a:p>
      </dsp:txBody>
      <dsp:txXfrm>
        <a:off x="2714618" y="143135"/>
        <a:ext cx="1067237" cy="771600"/>
      </dsp:txXfrm>
    </dsp:sp>
    <dsp:sp modelId="{5391B7FE-250F-4786-B99A-6FC88C26F1A4}">
      <dsp:nvSpPr>
        <dsp:cNvPr id="0" name=""/>
        <dsp:cNvSpPr/>
      </dsp:nvSpPr>
      <dsp:spPr>
        <a:xfrm>
          <a:off x="2445515" y="875306"/>
          <a:ext cx="797260" cy="797094"/>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E1987-A5F8-4B44-8BF4-1774BF7B4BD3}">
      <dsp:nvSpPr>
        <dsp:cNvPr id="0" name=""/>
        <dsp:cNvSpPr/>
      </dsp:nvSpPr>
      <dsp:spPr>
        <a:xfrm>
          <a:off x="3301314" y="889243"/>
          <a:ext cx="1067237" cy="7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Habitat</a:t>
          </a:r>
        </a:p>
      </dsp:txBody>
      <dsp:txXfrm>
        <a:off x="3301314" y="889243"/>
        <a:ext cx="1067237" cy="771600"/>
      </dsp:txXfrm>
    </dsp:sp>
    <dsp:sp modelId="{E1411BED-6655-4E7A-91CD-1C03D043033F}">
      <dsp:nvSpPr>
        <dsp:cNvPr id="0" name=""/>
        <dsp:cNvSpPr/>
      </dsp:nvSpPr>
      <dsp:spPr>
        <a:xfrm>
          <a:off x="2442457" y="1966764"/>
          <a:ext cx="797260" cy="797094"/>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A9A612-45A3-43F9-AE64-60B285D7C4F7}">
      <dsp:nvSpPr>
        <dsp:cNvPr id="0" name=""/>
        <dsp:cNvSpPr/>
      </dsp:nvSpPr>
      <dsp:spPr>
        <a:xfrm>
          <a:off x="3301314" y="1979681"/>
          <a:ext cx="1067237" cy="7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Agriculture</a:t>
          </a:r>
        </a:p>
      </dsp:txBody>
      <dsp:txXfrm>
        <a:off x="3301314" y="1979681"/>
        <a:ext cx="1067237" cy="771600"/>
      </dsp:txXfrm>
    </dsp:sp>
    <dsp:sp modelId="{277EF81F-BE0C-4DCB-A434-479B0FD1825D}">
      <dsp:nvSpPr>
        <dsp:cNvPr id="0" name=""/>
        <dsp:cNvSpPr/>
      </dsp:nvSpPr>
      <dsp:spPr>
        <a:xfrm>
          <a:off x="1856634" y="2734966"/>
          <a:ext cx="797260" cy="797094"/>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F738BC-6A30-4552-8929-8C0EE8188794}">
      <dsp:nvSpPr>
        <dsp:cNvPr id="0" name=""/>
        <dsp:cNvSpPr/>
      </dsp:nvSpPr>
      <dsp:spPr>
        <a:xfrm>
          <a:off x="2714618" y="2751282"/>
          <a:ext cx="1067237" cy="7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10000"/>
            </a:spcAft>
            <a:buNone/>
          </a:pPr>
          <a:r>
            <a:rPr lang="en-US" sz="1300" kern="1200" dirty="0"/>
            <a:t>Carbon</a:t>
          </a:r>
        </a:p>
      </dsp:txBody>
      <dsp:txXfrm>
        <a:off x="2714618" y="2751282"/>
        <a:ext cx="1067237" cy="771600"/>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76.tiff"/></Relationships>
</file>

<file path=ppt/drawings/drawing1.xml><?xml version="1.0" encoding="utf-8"?>
<c:userShapes xmlns:c="http://schemas.openxmlformats.org/drawingml/2006/chart">
  <cdr:relSizeAnchor xmlns:cdr="http://schemas.openxmlformats.org/drawingml/2006/chartDrawing">
    <cdr:from>
      <cdr:x>0.51212</cdr:x>
      <cdr:y>0.65959</cdr:y>
    </cdr:from>
    <cdr:to>
      <cdr:x>0.67841</cdr:x>
      <cdr:y>0.90477</cdr:y>
    </cdr:to>
    <cdr:grpSp>
      <cdr:nvGrpSpPr>
        <cdr:cNvPr id="2" name="Group 1">
          <a:extLst xmlns:a="http://schemas.openxmlformats.org/drawingml/2006/main">
            <a:ext uri="{FF2B5EF4-FFF2-40B4-BE49-F238E27FC236}">
              <a16:creationId xmlns:a16="http://schemas.microsoft.com/office/drawing/2014/main" id="{EBF04F24-3A78-4D5C-A0B1-7F738759C758}"/>
            </a:ext>
          </a:extLst>
        </cdr:cNvPr>
        <cdr:cNvGrpSpPr/>
      </cdr:nvGrpSpPr>
      <cdr:grpSpPr>
        <a:xfrm xmlns:a="http://schemas.openxmlformats.org/drawingml/2006/main">
          <a:off x="5247166" y="3943537"/>
          <a:ext cx="1703802" cy="1465875"/>
          <a:chOff x="1081210" y="4254957"/>
          <a:chExt cx="1703787" cy="1465906"/>
        </a:xfrm>
      </cdr:grpSpPr>
      <cdr:pic>
        <cdr:nvPicPr>
          <cdr:cNvPr id="3" name="Picture 2">
            <a:extLst xmlns:a="http://schemas.openxmlformats.org/drawingml/2006/main">
              <a:ext uri="{FF2B5EF4-FFF2-40B4-BE49-F238E27FC236}">
                <a16:creationId xmlns:a16="http://schemas.microsoft.com/office/drawing/2014/main" id="{8EAEAA9C-D250-4106-97B5-7911CC2AD3C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6981" t="22076" r="18491" b="16793"/>
          <a:stretch xmlns:a="http://schemas.openxmlformats.org/drawingml/2006/main"/>
        </cdr:blipFill>
        <cdr:spPr>
          <a:xfrm xmlns:a="http://schemas.openxmlformats.org/drawingml/2006/main">
            <a:off x="1582615" y="5087817"/>
            <a:ext cx="668215" cy="633046"/>
          </a:xfrm>
          <a:prstGeom xmlns:a="http://schemas.openxmlformats.org/drawingml/2006/main" prst="rect">
            <a:avLst/>
          </a:prstGeom>
        </cdr:spPr>
      </cdr:pic>
      <cdr:sp macro="" textlink="">
        <cdr:nvSpPr>
          <cdr:cNvPr id="4" name="TextBox 3"/>
          <cdr:cNvSpPr txBox="1"/>
        </cdr:nvSpPr>
        <cdr:spPr>
          <a:xfrm xmlns:a="http://schemas.openxmlformats.org/drawingml/2006/main">
            <a:off x="1081210" y="4254957"/>
            <a:ext cx="1703787" cy="73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a:t>Equal water use for </a:t>
            </a:r>
            <a:r>
              <a:rPr lang="en-US" sz="1400" b="1" dirty="0"/>
              <a:t>41,000</a:t>
            </a:r>
            <a:r>
              <a:rPr lang="en-US" sz="1400" dirty="0"/>
              <a:t> households per year</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500A2-AAB3-48F1-A514-0FE97A301269}" type="datetimeFigureOut">
              <a:rPr lang="en-US" smtClean="0"/>
              <a:t>3/15/2018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B5728-843E-4B5E-94F6-E1DCBFEF2FA8}" type="slidenum">
              <a:rPr lang="en-US" smtClean="0"/>
              <a:t>‹#›</a:t>
            </a:fld>
            <a:endParaRPr lang="en-US"/>
          </a:p>
        </p:txBody>
      </p:sp>
    </p:spTree>
    <p:extLst>
      <p:ext uri="{BB962C8B-B14F-4D97-AF65-F5344CB8AC3E}">
        <p14:creationId xmlns:p14="http://schemas.microsoft.com/office/powerpoint/2010/main" val="387116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1</a:t>
            </a:fld>
            <a:endParaRPr lang="en-US"/>
          </a:p>
        </p:txBody>
      </p:sp>
    </p:spTree>
    <p:extLst>
      <p:ext uri="{BB962C8B-B14F-4D97-AF65-F5344CB8AC3E}">
        <p14:creationId xmlns:p14="http://schemas.microsoft.com/office/powerpoint/2010/main" val="86933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11</a:t>
            </a:fld>
            <a:endParaRPr lang="en-US"/>
          </a:p>
        </p:txBody>
      </p:sp>
    </p:spTree>
    <p:extLst>
      <p:ext uri="{BB962C8B-B14F-4D97-AF65-F5344CB8AC3E}">
        <p14:creationId xmlns:p14="http://schemas.microsoft.com/office/powerpoint/2010/main" val="407669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starts</a:t>
            </a:r>
          </a:p>
        </p:txBody>
      </p:sp>
      <p:sp>
        <p:nvSpPr>
          <p:cNvPr id="4" name="Slide Number Placeholder 3"/>
          <p:cNvSpPr>
            <a:spLocks noGrp="1"/>
          </p:cNvSpPr>
          <p:nvPr>
            <p:ph type="sldNum" sz="quarter" idx="10"/>
          </p:nvPr>
        </p:nvSpPr>
        <p:spPr/>
        <p:txBody>
          <a:bodyPr/>
          <a:lstStyle/>
          <a:p>
            <a:fld id="{36AB5728-843E-4B5E-94F6-E1DCBFEF2FA8}" type="slidenum">
              <a:rPr lang="en-US" smtClean="0"/>
              <a:t>14</a:t>
            </a:fld>
            <a:endParaRPr lang="en-US"/>
          </a:p>
        </p:txBody>
      </p:sp>
    </p:spTree>
    <p:extLst>
      <p:ext uri="{BB962C8B-B14F-4D97-AF65-F5344CB8AC3E}">
        <p14:creationId xmlns:p14="http://schemas.microsoft.com/office/powerpoint/2010/main" val="3343955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Growth can also be planned to avoid conservation priorities.  Lets take a look at a real world example.  Here, future growth in the LA region that followed historic growth patterns would result in new growth in areas the Santa Monica Mountains Conservancy has identified as priority lands for protection.  What if that same growth were to be allocated as infill into an already urbanized landscape. </a:t>
            </a:r>
          </a:p>
        </p:txBody>
      </p:sp>
      <p:sp>
        <p:nvSpPr>
          <p:cNvPr id="4" name="Slide Number Placeholder 3"/>
          <p:cNvSpPr>
            <a:spLocks noGrp="1"/>
          </p:cNvSpPr>
          <p:nvPr>
            <p:ph type="sldNum" sz="quarter" idx="10"/>
          </p:nvPr>
        </p:nvSpPr>
        <p:spPr/>
        <p:txBody>
          <a:bodyPr/>
          <a:lstStyle/>
          <a:p>
            <a:fld id="{DD9DAB6F-FC0C-F14A-9F0B-2219E83188F9}" type="slidenum">
              <a:rPr lang="en-US" smtClean="0"/>
              <a:t>15</a:t>
            </a:fld>
            <a:endParaRPr lang="en-US"/>
          </a:p>
        </p:txBody>
      </p:sp>
    </p:spTree>
    <p:extLst>
      <p:ext uri="{BB962C8B-B14F-4D97-AF65-F5344CB8AC3E}">
        <p14:creationId xmlns:p14="http://schemas.microsoft.com/office/powerpoint/2010/main" val="136710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0FA038-A720-43A3-9246-3A4FB26043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3186" name="Rectangle 2"/>
          <p:cNvSpPr>
            <a:spLocks noGrp="1" noRot="1" noChangeAspect="1" noChangeArrowheads="1" noTextEdit="1"/>
          </p:cNvSpPr>
          <p:nvPr>
            <p:ph type="sldImg"/>
          </p:nvPr>
        </p:nvSpPr>
        <p:spPr>
          <a:xfrm>
            <a:off x="382588" y="685800"/>
            <a:ext cx="6096000" cy="3429000"/>
          </a:xfrm>
          <a:ln/>
        </p:spPr>
      </p:sp>
      <p:sp>
        <p:nvSpPr>
          <p:cNvPr id="93187" name="Rectangle 3"/>
          <p:cNvSpPr>
            <a:spLocks noGrp="1" noChangeArrowheads="1"/>
          </p:cNvSpPr>
          <p:nvPr>
            <p:ph type="body" idx="1"/>
          </p:nvPr>
        </p:nvSpPr>
        <p:spPr/>
        <p:txBody>
          <a:bodyPr/>
          <a:lstStyle/>
          <a:p>
            <a:r>
              <a:rPr lang="en-US" dirty="0"/>
              <a:t>The problem is that nature is not here.</a:t>
            </a:r>
          </a:p>
        </p:txBody>
      </p:sp>
    </p:spTree>
    <p:extLst>
      <p:ext uri="{BB962C8B-B14F-4D97-AF65-F5344CB8AC3E}">
        <p14:creationId xmlns:p14="http://schemas.microsoft.com/office/powerpoint/2010/main" val="138006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real-world example outside LA – we can see that not only did avoiding sprawl avoid developing the Santa Monica Mountains Conservancy priority areas, but also – would reduce house hold costs.  And…</a:t>
            </a:r>
          </a:p>
        </p:txBody>
      </p:sp>
      <p:sp>
        <p:nvSpPr>
          <p:cNvPr id="4" name="Slide Number Placeholder 3"/>
          <p:cNvSpPr>
            <a:spLocks noGrp="1"/>
          </p:cNvSpPr>
          <p:nvPr>
            <p:ph type="sldNum" sz="quarter" idx="10"/>
          </p:nvPr>
        </p:nvSpPr>
        <p:spPr/>
        <p:txBody>
          <a:bodyPr/>
          <a:lstStyle/>
          <a:p>
            <a:fld id="{36AB5728-843E-4B5E-94F6-E1DCBFEF2FA8}" type="slidenum">
              <a:rPr lang="en-US" smtClean="0"/>
              <a:t>19</a:t>
            </a:fld>
            <a:endParaRPr lang="en-US"/>
          </a:p>
        </p:txBody>
      </p:sp>
    </p:spTree>
    <p:extLst>
      <p:ext uri="{BB962C8B-B14F-4D97-AF65-F5344CB8AC3E}">
        <p14:creationId xmlns:p14="http://schemas.microsoft.com/office/powerpoint/2010/main" val="12845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greenhouse gas emissions from the </a:t>
            </a:r>
            <a:r>
              <a:rPr lang="en-US" dirty="0" err="1"/>
              <a:t>transporation</a:t>
            </a:r>
            <a:r>
              <a:rPr lang="en-US" dirty="0"/>
              <a:t>, building, and water sectors, helping the region to meet its GHG reduction goals.  But we know that these built environment indicators  still aren’t capturing the full GHG reduction potential of the conservation scenario – because it still isn’t quantifying the carbon sequestered and stored in natural lands.</a:t>
            </a:r>
          </a:p>
        </p:txBody>
      </p:sp>
      <p:sp>
        <p:nvSpPr>
          <p:cNvPr id="4" name="Slide Number Placeholder 3"/>
          <p:cNvSpPr>
            <a:spLocks noGrp="1"/>
          </p:cNvSpPr>
          <p:nvPr>
            <p:ph type="sldNum" sz="quarter" idx="10"/>
          </p:nvPr>
        </p:nvSpPr>
        <p:spPr/>
        <p:txBody>
          <a:bodyPr/>
          <a:lstStyle/>
          <a:p>
            <a:fld id="{36AB5728-843E-4B5E-94F6-E1DCBFEF2FA8}" type="slidenum">
              <a:rPr lang="en-US" smtClean="0"/>
              <a:t>20</a:t>
            </a:fld>
            <a:endParaRPr lang="en-US"/>
          </a:p>
        </p:txBody>
      </p:sp>
    </p:spTree>
    <p:extLst>
      <p:ext uri="{BB962C8B-B14F-4D97-AF65-F5344CB8AC3E}">
        <p14:creationId xmlns:p14="http://schemas.microsoft.com/office/powerpoint/2010/main" val="712638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0FA038-A720-43A3-9246-3A4FB26043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3186" name="Rectangle 2"/>
          <p:cNvSpPr>
            <a:spLocks noGrp="1" noRot="1" noChangeAspect="1" noChangeArrowheads="1" noTextEdit="1"/>
          </p:cNvSpPr>
          <p:nvPr>
            <p:ph type="sldImg"/>
          </p:nvPr>
        </p:nvSpPr>
        <p:spPr>
          <a:xfrm>
            <a:off x="382588" y="685800"/>
            <a:ext cx="6096000" cy="3429000"/>
          </a:xfrm>
          <a:ln/>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66056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0FA038-A720-43A3-9246-3A4FB26043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3186" name="Rectangle 2"/>
          <p:cNvSpPr>
            <a:spLocks noGrp="1" noRot="1" noChangeAspect="1" noChangeArrowheads="1" noTextEdit="1"/>
          </p:cNvSpPr>
          <p:nvPr>
            <p:ph type="sldImg"/>
          </p:nvPr>
        </p:nvSpPr>
        <p:spPr>
          <a:xfrm>
            <a:off x="382588" y="685800"/>
            <a:ext cx="6096000" cy="3429000"/>
          </a:xfrm>
          <a:ln/>
        </p:spPr>
      </p:sp>
      <p:sp>
        <p:nvSpPr>
          <p:cNvPr id="93187" name="Rectangle 3"/>
          <p:cNvSpPr>
            <a:spLocks noGrp="1" noChangeArrowheads="1"/>
          </p:cNvSpPr>
          <p:nvPr>
            <p:ph type="body" idx="1"/>
          </p:nvPr>
        </p:nvSpPr>
        <p:spPr/>
        <p:txBody>
          <a:bodyPr/>
          <a:lstStyle/>
          <a:p>
            <a:r>
              <a:rPr lang="en-US" dirty="0"/>
              <a:t>Develop</a:t>
            </a:r>
            <a:r>
              <a:rPr lang="en-US" baseline="0" dirty="0"/>
              <a:t> metrics that change the process of decisions making. That elevate conservation so decision makers a </a:t>
            </a:r>
            <a:r>
              <a:rPr lang="en-US" baseline="0" dirty="0" err="1"/>
              <a:t>a</a:t>
            </a:r>
            <a:r>
              <a:rPr lang="en-US" baseline="0" dirty="0"/>
              <a:t> more complete picture that doesn’t just include the built environment, but the natural environment as well and so that conservation has a seat at the table.</a:t>
            </a:r>
          </a:p>
          <a:p>
            <a:endParaRPr lang="en-US" baseline="0" dirty="0"/>
          </a:p>
          <a:p>
            <a:r>
              <a:rPr lang="en-US" baseline="0" dirty="0"/>
              <a:t>The good news is that people have never been so receptive to this information as they are now.  The other good news is we have a LOT of data on where natural resources are on the landscape.   The challenge is to make it easy to interpret, easy to use, and get it in front of planners early in the planning process.</a:t>
            </a:r>
            <a:endParaRPr lang="en-US" dirty="0"/>
          </a:p>
        </p:txBody>
      </p:sp>
    </p:spTree>
    <p:extLst>
      <p:ext uri="{BB962C8B-B14F-4D97-AF65-F5344CB8AC3E}">
        <p14:creationId xmlns:p14="http://schemas.microsoft.com/office/powerpoint/2010/main" val="69059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built the conservation module to do just that!  Our hypothesis</a:t>
            </a:r>
            <a:r>
              <a:rPr lang="en-US" baseline="0" dirty="0"/>
              <a:t> is that if planners have the information IN the tools that they are already using and the information is easy to interpret and use, they will make better decisions for conservation and will have the more complete suite of information in support of sustainable growth</a:t>
            </a:r>
            <a:endParaRPr lang="en-US" dirty="0"/>
          </a:p>
          <a:p>
            <a:endParaRPr lang="en-US" dirty="0"/>
          </a:p>
          <a:p>
            <a:r>
              <a:rPr lang="en-US" dirty="0"/>
              <a:t>Lets</a:t>
            </a:r>
            <a:r>
              <a:rPr lang="en-US" baseline="0" dirty="0"/>
              <a:t> step back and talk about how we developed it.</a:t>
            </a:r>
            <a:endParaRPr lang="en-US" dirty="0"/>
          </a:p>
          <a:p>
            <a:endParaRPr lang="en-US" dirty="0"/>
          </a:p>
          <a:p>
            <a:r>
              <a:rPr lang="en-US" dirty="0"/>
              <a:t>Easy</a:t>
            </a:r>
            <a:r>
              <a:rPr lang="en-US" baseline="0" dirty="0"/>
              <a:t> to understand</a:t>
            </a:r>
          </a:p>
          <a:p>
            <a:r>
              <a:rPr lang="en-US" baseline="0" dirty="0"/>
              <a:t>Added value to decision makers </a:t>
            </a:r>
          </a:p>
          <a:p>
            <a:r>
              <a:rPr lang="en-US" baseline="0" dirty="0"/>
              <a:t>By revealing the benefits to the community</a:t>
            </a:r>
            <a:endParaRPr lang="en-US" dirty="0"/>
          </a:p>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23</a:t>
            </a:fld>
            <a:endParaRPr lang="en-US"/>
          </a:p>
        </p:txBody>
      </p:sp>
    </p:spTree>
    <p:extLst>
      <p:ext uri="{BB962C8B-B14F-4D97-AF65-F5344CB8AC3E}">
        <p14:creationId xmlns:p14="http://schemas.microsoft.com/office/powerpoint/2010/main" val="426122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were going for…</a:t>
            </a:r>
          </a:p>
          <a:p>
            <a:endParaRPr lang="en-US" dirty="0"/>
          </a:p>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24</a:t>
            </a:fld>
            <a:endParaRPr lang="en-US"/>
          </a:p>
        </p:txBody>
      </p:sp>
    </p:spTree>
    <p:extLst>
      <p:ext uri="{BB962C8B-B14F-4D97-AF65-F5344CB8AC3E}">
        <p14:creationId xmlns:p14="http://schemas.microsoft.com/office/powerpoint/2010/main" val="134711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a:t>
            </a:fld>
            <a:endParaRPr lang="en-US"/>
          </a:p>
        </p:txBody>
      </p:sp>
    </p:spTree>
    <p:extLst>
      <p:ext uri="{BB962C8B-B14F-4D97-AF65-F5344CB8AC3E}">
        <p14:creationId xmlns:p14="http://schemas.microsoft.com/office/powerpoint/2010/main" val="1312140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25</a:t>
            </a:fld>
            <a:endParaRPr lang="en-US"/>
          </a:p>
        </p:txBody>
      </p:sp>
    </p:spTree>
    <p:extLst>
      <p:ext uri="{BB962C8B-B14F-4D97-AF65-F5344CB8AC3E}">
        <p14:creationId xmlns:p14="http://schemas.microsoft.com/office/powerpoint/2010/main" val="2304855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do the same thing with the conservation module. We wanted to take development scenarios and find a way to synthesis all of the data, vegetation data, range maps, habitat suitability information, species distribution models – into really simple, interpretable, and influential metrics.</a:t>
            </a:r>
          </a:p>
        </p:txBody>
      </p:sp>
      <p:sp>
        <p:nvSpPr>
          <p:cNvPr id="4" name="Slide Number Placeholder 3"/>
          <p:cNvSpPr>
            <a:spLocks noGrp="1"/>
          </p:cNvSpPr>
          <p:nvPr>
            <p:ph type="sldNum" sz="quarter" idx="10"/>
          </p:nvPr>
        </p:nvSpPr>
        <p:spPr/>
        <p:txBody>
          <a:bodyPr/>
          <a:lstStyle/>
          <a:p>
            <a:fld id="{36AB5728-843E-4B5E-94F6-E1DCBFEF2FA8}" type="slidenum">
              <a:rPr lang="en-US" smtClean="0"/>
              <a:t>26</a:t>
            </a:fld>
            <a:endParaRPr lang="en-US"/>
          </a:p>
        </p:txBody>
      </p:sp>
    </p:spTree>
    <p:extLst>
      <p:ext uri="{BB962C8B-B14F-4D97-AF65-F5344CB8AC3E}">
        <p14:creationId xmlns:p14="http://schemas.microsoft.com/office/powerpoint/2010/main" val="394921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Such as this.  This guy can influence decision makers. First, because he is adorable.  But also because he is federally endangered and therefore any development in his habitat require mitigation – which is expensive. A solar company in the Mojave spent 56 million dollars moving desert </a:t>
            </a:r>
            <a:r>
              <a:rPr lang="en-US" baseline="0" dirty="0" err="1"/>
              <a:t>toirtoises</a:t>
            </a:r>
            <a:r>
              <a:rPr lang="en-US" baseline="0" dirty="0"/>
              <a:t>.  So understanding where these protected species are in the early planning stages, is also good business decision.</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27</a:t>
            </a:fld>
            <a:endParaRPr lang="en-US"/>
          </a:p>
        </p:txBody>
      </p:sp>
    </p:spTree>
    <p:extLst>
      <p:ext uri="{BB962C8B-B14F-4D97-AF65-F5344CB8AC3E}">
        <p14:creationId xmlns:p14="http://schemas.microsoft.com/office/powerpoint/2010/main" val="1365545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About a year ago the Metropolitan Planning Commission released the draft scenarios for plan bay area. When the </a:t>
            </a:r>
            <a:r>
              <a:rPr lang="en-US" baseline="0" dirty="0" err="1"/>
              <a:t>sceanrios</a:t>
            </a:r>
            <a:r>
              <a:rPr lang="en-US" baseline="0" dirty="0"/>
              <a:t> were released, there was no information about the impacts to </a:t>
            </a:r>
            <a:r>
              <a:rPr lang="en-US" baseline="0" dirty="0" err="1"/>
              <a:t>natual</a:t>
            </a:r>
            <a:r>
              <a:rPr lang="en-US" baseline="0" dirty="0"/>
              <a:t> or agricultural land.  So, greenbelt alliance – a really impressive local organization that focuses on how the Bay Area handles growth with the goal of protecting open space, worked with </a:t>
            </a:r>
            <a:r>
              <a:rPr lang="en-US" baseline="0" dirty="0" err="1"/>
              <a:t>Calthorpe</a:t>
            </a:r>
            <a:r>
              <a:rPr lang="en-US" baseline="0" dirty="0"/>
              <a:t> Analytics to run the plan bay area </a:t>
            </a:r>
            <a:r>
              <a:rPr lang="en-US" baseline="0" dirty="0" err="1"/>
              <a:t>sceanrios</a:t>
            </a:r>
            <a:r>
              <a:rPr lang="en-US" baseline="0" dirty="0"/>
              <a:t> through the conservation module. </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28</a:t>
            </a:fld>
            <a:endParaRPr lang="en-US"/>
          </a:p>
        </p:txBody>
      </p:sp>
    </p:spTree>
    <p:extLst>
      <p:ext uri="{BB962C8B-B14F-4D97-AF65-F5344CB8AC3E}">
        <p14:creationId xmlns:p14="http://schemas.microsoft.com/office/powerpoint/2010/main" val="1177000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bay area needs</a:t>
            </a:r>
            <a:r>
              <a:rPr lang="en-US" baseline="0" dirty="0"/>
              <a:t> to accommodated 820000 additional households and 1.3million additional jobs.  </a:t>
            </a:r>
            <a:r>
              <a:rPr lang="en-US" dirty="0"/>
              <a:t>Remember</a:t>
            </a:r>
            <a:r>
              <a:rPr lang="en-US" baseline="0" dirty="0"/>
              <a:t> those people around the conference table, they have to make a decision about the patterns of development that accommodate this growth. </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29</a:t>
            </a:fld>
            <a:endParaRPr lang="en-US"/>
          </a:p>
        </p:txBody>
      </p:sp>
    </p:spTree>
    <p:extLst>
      <p:ext uri="{BB962C8B-B14F-4D97-AF65-F5344CB8AC3E}">
        <p14:creationId xmlns:p14="http://schemas.microsoft.com/office/powerpoint/2010/main" val="143782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a:t>
            </a:r>
            <a:r>
              <a:rPr lang="en-US" baseline="0" dirty="0"/>
              <a:t> sprawl scenario has the footprint of a whole new san Francisco.</a:t>
            </a:r>
            <a:endParaRPr lang="en-US" dirty="0"/>
          </a:p>
        </p:txBody>
      </p:sp>
      <p:sp>
        <p:nvSpPr>
          <p:cNvPr id="4" name="Slide Number Placeholder 3"/>
          <p:cNvSpPr>
            <a:spLocks noGrp="1"/>
          </p:cNvSpPr>
          <p:nvPr>
            <p:ph type="sldNum" sz="quarter" idx="10"/>
          </p:nvPr>
        </p:nvSpPr>
        <p:spPr/>
        <p:txBody>
          <a:bodyPr/>
          <a:lstStyle/>
          <a:p>
            <a:fld id="{5EFE2089-2248-44A0-BE01-D26DD5C1677E}" type="slidenum">
              <a:rPr lang="en-US" smtClean="0"/>
              <a:t>30</a:t>
            </a:fld>
            <a:endParaRPr lang="en-US"/>
          </a:p>
        </p:txBody>
      </p:sp>
    </p:spTree>
    <p:extLst>
      <p:ext uri="{BB962C8B-B14F-4D97-AF65-F5344CB8AC3E}">
        <p14:creationId xmlns:p14="http://schemas.microsoft.com/office/powerpoint/2010/main" val="861734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a:t>
            </a:r>
            <a:r>
              <a:rPr lang="en-US" baseline="0" dirty="0"/>
              <a:t> in the atmosphere sequesters carbon, converting it into the </a:t>
            </a:r>
            <a:r>
              <a:rPr lang="en-US" baseline="0" dirty="0" err="1"/>
              <a:t>the</a:t>
            </a:r>
            <a:r>
              <a:rPr lang="en-US" baseline="0" dirty="0"/>
              <a:t> woody biomass of trunks and branches and sending it through its roots to be stored as organic matter in soils.  </a:t>
            </a:r>
            <a:r>
              <a:rPr lang="en-US" dirty="0"/>
              <a:t>Vegetation acts</a:t>
            </a:r>
            <a:r>
              <a:rPr lang="en-US" baseline="0" dirty="0"/>
              <a:t> as a pump that pumps CO2 out of the atmosphere.  It is one of the few tools we have for fighting climate change.  When the vegetation is removed from the landscape due to the development of natural lands – we lose that tool and the potential to remove carbon from the atmosphere moving forward, but also we the carbon that was stored in the branches and trunks and in the soils for decades is emitted back into the atmosphere.</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32</a:t>
            </a:fld>
            <a:endParaRPr lang="en-US"/>
          </a:p>
        </p:txBody>
      </p:sp>
    </p:spTree>
    <p:extLst>
      <p:ext uri="{BB962C8B-B14F-4D97-AF65-F5344CB8AC3E}">
        <p14:creationId xmlns:p14="http://schemas.microsoft.com/office/powerpoint/2010/main" val="682367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FE2089-2248-44A0-BE01-D26DD5C1677E}" type="slidenum">
              <a:rPr lang="en-US" smtClean="0"/>
              <a:t>36</a:t>
            </a:fld>
            <a:endParaRPr lang="en-US"/>
          </a:p>
        </p:txBody>
      </p:sp>
    </p:spTree>
    <p:extLst>
      <p:ext uri="{BB962C8B-B14F-4D97-AF65-F5344CB8AC3E}">
        <p14:creationId xmlns:p14="http://schemas.microsoft.com/office/powerpoint/2010/main" val="4221127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EFE2089-2248-44A0-BE01-D26DD5C167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9636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2089-2248-44A0-BE01-D26DD5C1677E}"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916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is…</a:t>
            </a:r>
          </a:p>
          <a:p>
            <a:endParaRPr lang="en-US" dirty="0"/>
          </a:p>
          <a:p>
            <a:r>
              <a:rPr lang="en-US" dirty="0"/>
              <a:t>Traditionally a land trust, we’ve protected over 120 million acres world wide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5A259-1488-42F0-AC15-AE3EAAAF40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654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FE2089-2248-44A0-BE01-D26DD5C1677E}" type="slidenum">
              <a:rPr lang="en-US" smtClean="0"/>
              <a:t>42</a:t>
            </a:fld>
            <a:endParaRPr lang="en-US"/>
          </a:p>
        </p:txBody>
      </p:sp>
    </p:spTree>
    <p:extLst>
      <p:ext uri="{BB962C8B-B14F-4D97-AF65-F5344CB8AC3E}">
        <p14:creationId xmlns:p14="http://schemas.microsoft.com/office/powerpoint/2010/main" val="2242431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 </a:t>
            </a:r>
          </a:p>
          <a:p>
            <a:endParaRPr lang="en-US" dirty="0"/>
          </a:p>
          <a:p>
            <a:r>
              <a:rPr lang="en-US" dirty="0"/>
              <a:t>Ultimately our</a:t>
            </a:r>
            <a:r>
              <a:rPr lang="en-US" baseline="0" dirty="0"/>
              <a:t> goal in developing this tool was to encourage sustainable growth that protects open space by revealing information on impacts to natural and agricultural resources. So, how did we do?</a:t>
            </a:r>
          </a:p>
          <a:p>
            <a:endParaRPr lang="en-US" dirty="0"/>
          </a:p>
          <a:p>
            <a:r>
              <a:rPr lang="en-US" sz="1200" kern="1200" dirty="0">
                <a:solidFill>
                  <a:schemeClr val="tx1"/>
                </a:solidFill>
                <a:effectLst/>
                <a:latin typeface="+mn-lt"/>
                <a:ea typeface="+mn-ea"/>
                <a:cs typeface="+mn-cs"/>
              </a:rPr>
              <a:t>Greenbelt</a:t>
            </a:r>
            <a:r>
              <a:rPr lang="en-US" sz="1200" kern="1200" baseline="0" dirty="0">
                <a:solidFill>
                  <a:schemeClr val="tx1"/>
                </a:solidFill>
                <a:effectLst/>
                <a:latin typeface="+mn-lt"/>
                <a:ea typeface="+mn-ea"/>
                <a:cs typeface="+mn-cs"/>
              </a:rPr>
              <a:t> alliance </a:t>
            </a:r>
            <a:r>
              <a:rPr lang="en-US" sz="1200" kern="1200" dirty="0">
                <a:solidFill>
                  <a:schemeClr val="tx1"/>
                </a:solidFill>
                <a:effectLst/>
                <a:latin typeface="+mn-lt"/>
                <a:ea typeface="+mn-ea"/>
                <a:cs typeface="+mn-cs"/>
              </a:rPr>
              <a:t>presented these findings to ABAG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MTC staff and commissioners at public hearings, they used this information to write a letter from a coalition of 17 non-profit organizations and public agencies in support of a more compact growth pattern.</a:t>
            </a:r>
            <a:r>
              <a:rPr lang="en-US" sz="1200" kern="1200" baseline="0" dirty="0">
                <a:solidFill>
                  <a:schemeClr val="tx1"/>
                </a:solidFill>
                <a:effectLst/>
                <a:latin typeface="+mn-lt"/>
                <a:ea typeface="+mn-ea"/>
                <a:cs typeface="+mn-cs"/>
              </a:rPr>
              <a:t>  And the incoming chair of MTC cited this work at public hearings. Based on this information – even the compact growth scenario which I shared with you today, was revised to further protect natural and agricultural lands by redirecting zoning for housing units that had significant </a:t>
            </a:r>
            <a:r>
              <a:rPr lang="en-US" sz="1200" kern="1200" baseline="0" dirty="0" err="1">
                <a:solidFill>
                  <a:schemeClr val="tx1"/>
                </a:solidFill>
                <a:effectLst/>
                <a:latin typeface="+mn-lt"/>
                <a:ea typeface="+mn-ea"/>
                <a:cs typeface="+mn-cs"/>
              </a:rPr>
              <a:t>imipacts</a:t>
            </a:r>
            <a:r>
              <a:rPr lang="en-US" sz="1200" kern="1200" baseline="0" dirty="0">
                <a:solidFill>
                  <a:schemeClr val="tx1"/>
                </a:solidFill>
                <a:effectLst/>
                <a:latin typeface="+mn-lt"/>
                <a:ea typeface="+mn-ea"/>
                <a:cs typeface="+mn-cs"/>
              </a:rPr>
              <a:t> to natural and agricultural resources.  This new adjusted scenario formed the basis for Plan Bay Area 2040 – released this summer.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was really cool for us to see that these metrics ARE in fact influencing decisions, and that there is receptivity for this type of information. We are very thankful to Greenbelt alliance for being the first users of this tool and using its metrics to effect change.</a:t>
            </a:r>
          </a:p>
          <a:p>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44</a:t>
            </a:fld>
            <a:endParaRPr lang="en-US"/>
          </a:p>
        </p:txBody>
      </p:sp>
    </p:spTree>
    <p:extLst>
      <p:ext uri="{BB962C8B-B14F-4D97-AF65-F5344CB8AC3E}">
        <p14:creationId xmlns:p14="http://schemas.microsoft.com/office/powerpoint/2010/main" val="29316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a:t>
            </a:r>
            <a:r>
              <a:rPr lang="en-US" baseline="0" dirty="0"/>
              <a:t>conservation successes have been here in CA.  Has anyone been to the Marin headlands? For those of you who have you may recognize the view in the picture on the right.  It is a beautiful area to hike or bike with gorgeous views of the ocean, the bay, and the golden gate bridge.</a:t>
            </a:r>
          </a:p>
          <a:p>
            <a:endParaRPr lang="en-US" baseline="0" dirty="0"/>
          </a:p>
          <a:p>
            <a:r>
              <a:rPr lang="en-US" baseline="0" dirty="0"/>
              <a:t>What you may not know is that that area was all slated for development into a sprawling suburb called </a:t>
            </a:r>
            <a:r>
              <a:rPr lang="en-US" baseline="0" dirty="0" err="1"/>
              <a:t>Marincello</a:t>
            </a:r>
            <a:r>
              <a:rPr lang="en-US" baseline="0" dirty="0"/>
              <a:t> in the 1970’s.  A model of that development is pictured here on the left. The suburb gate posts were already built, and the entrance road was already graded when TNC purchased the land from the developer  It is now part of Golden Gate NRA which hosts 16 million visitors annually.</a:t>
            </a:r>
          </a:p>
          <a:p>
            <a:endParaRPr lang="en-US" baseline="0" dirty="0"/>
          </a:p>
          <a:p>
            <a:r>
              <a:rPr lang="en-US" baseline="0" dirty="0"/>
              <a:t>We can measure conservation success as what would have happened if we didn’t act.  </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4</a:t>
            </a:fld>
            <a:endParaRPr lang="en-US"/>
          </a:p>
        </p:txBody>
      </p:sp>
    </p:spTree>
    <p:extLst>
      <p:ext uri="{BB962C8B-B14F-4D97-AF65-F5344CB8AC3E}">
        <p14:creationId xmlns:p14="http://schemas.microsoft.com/office/powerpoint/2010/main" val="345552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what was happening then, lets take a look</a:t>
            </a:r>
            <a:r>
              <a:rPr lang="en-US" baseline="0" dirty="0"/>
              <a:t> at the challenges we are facing now. Recently a report entitled the Disappearing west was released.  This report exposed the alarming rate at which the west is losing its natural land to human development.  </a:t>
            </a:r>
          </a:p>
          <a:p>
            <a:endParaRPr lang="en-US" baseline="0" dirty="0"/>
          </a:p>
          <a:p>
            <a:r>
              <a:rPr lang="en-US" baseline="0" dirty="0"/>
              <a:t>Every 2.5 minutes…</a:t>
            </a:r>
          </a:p>
          <a:p>
            <a:endParaRPr lang="en-US" baseline="0" dirty="0"/>
          </a:p>
          <a:p>
            <a:r>
              <a:rPr lang="en-US" baseline="0" dirty="0"/>
              <a:t>In the time that we are talking here today we’ll have lost 18 football fields to development</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5</a:t>
            </a:fld>
            <a:endParaRPr lang="en-US"/>
          </a:p>
        </p:txBody>
      </p:sp>
    </p:spTree>
    <p:extLst>
      <p:ext uri="{BB962C8B-B14F-4D97-AF65-F5344CB8AC3E}">
        <p14:creationId xmlns:p14="http://schemas.microsoft.com/office/powerpoint/2010/main" val="285617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a:t>
            </a:r>
            <a:r>
              <a:rPr lang="en-US" baseline="0" dirty="0"/>
              <a:t>t of the natural lands that are lost are due to </a:t>
            </a:r>
            <a:r>
              <a:rPr lang="en-US" dirty="0"/>
              <a:t>urban sprawl, and in the decade</a:t>
            </a:r>
            <a:r>
              <a:rPr lang="en-US" baseline="0" dirty="0"/>
              <a:t> 2001-2011 California was  leader in the conversion of natural lands to urban sprawl.  California lost over 800 square miles of natural lands to development.  That is more than the land area of Arches, Bryce, Zion, and capitol reef national parks combined!</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6</a:t>
            </a:fld>
            <a:endParaRPr lang="en-US"/>
          </a:p>
        </p:txBody>
      </p:sp>
    </p:spTree>
    <p:extLst>
      <p:ext uri="{BB962C8B-B14F-4D97-AF65-F5344CB8AC3E}">
        <p14:creationId xmlns:p14="http://schemas.microsoft.com/office/powerpoint/2010/main" val="360452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particularly problematic because CA </a:t>
            </a:r>
            <a:r>
              <a:rPr lang="en-US" baseline="0" dirty="0"/>
              <a:t>is a global biodiversity hotspot.  That means that the CA is home to enormous diversity of plants and animals including plants and animals that are found no where else.  These areas also have a diversity of ecosystems and that means there are a lot of services that nature provides in these areas. At the nature conservancy we aren’t just trying to protect land, we want to protect land that supports both biodiversity and the ecosystems that we depend on and we often focus on these hotspots.</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7</a:t>
            </a:fld>
            <a:endParaRPr lang="en-US"/>
          </a:p>
        </p:txBody>
      </p:sp>
    </p:spTree>
    <p:extLst>
      <p:ext uri="{BB962C8B-B14F-4D97-AF65-F5344CB8AC3E}">
        <p14:creationId xmlns:p14="http://schemas.microsoft.com/office/powerpoint/2010/main" val="393353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step back and</a:t>
            </a:r>
            <a:r>
              <a:rPr lang="en-US" baseline="0" dirty="0"/>
              <a:t> look at a really simple conceptual equation.  We want to protect more land in order to keep pace. If we can find ways to do that where we can spend less money, we will have more resource to protect more land.  We are c</a:t>
            </a:r>
            <a:r>
              <a:rPr lang="en-US" dirty="0"/>
              <a:t>ontinuously innovating on ways </a:t>
            </a:r>
            <a:r>
              <a:rPr lang="en-US" baseline="0" dirty="0"/>
              <a:t>to meet this challenge. </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9</a:t>
            </a:fld>
            <a:endParaRPr lang="en-US"/>
          </a:p>
        </p:txBody>
      </p:sp>
    </p:spTree>
    <p:extLst>
      <p:ext uri="{BB962C8B-B14F-4D97-AF65-F5344CB8AC3E}">
        <p14:creationId xmlns:p14="http://schemas.microsoft.com/office/powerpoint/2010/main" val="413722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on left - Seoul south </a:t>
            </a:r>
            <a:r>
              <a:rPr lang="en-US" dirty="0" err="1"/>
              <a:t>korea</a:t>
            </a:r>
            <a:endParaRPr lang="en-US" dirty="0"/>
          </a:p>
        </p:txBody>
      </p:sp>
      <p:sp>
        <p:nvSpPr>
          <p:cNvPr id="4" name="Slide Number Placeholder 3"/>
          <p:cNvSpPr>
            <a:spLocks noGrp="1"/>
          </p:cNvSpPr>
          <p:nvPr>
            <p:ph type="sldNum" sz="quarter" idx="10"/>
          </p:nvPr>
        </p:nvSpPr>
        <p:spPr/>
        <p:txBody>
          <a:bodyPr/>
          <a:lstStyle/>
          <a:p>
            <a:fld id="{36AB5728-843E-4B5E-94F6-E1DCBFEF2FA8}" type="slidenum">
              <a:rPr lang="en-US" smtClean="0"/>
              <a:t>10</a:t>
            </a:fld>
            <a:endParaRPr lang="en-US"/>
          </a:p>
        </p:txBody>
      </p:sp>
    </p:spTree>
    <p:extLst>
      <p:ext uri="{BB962C8B-B14F-4D97-AF65-F5344CB8AC3E}">
        <p14:creationId xmlns:p14="http://schemas.microsoft.com/office/powerpoint/2010/main" val="210117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486EE7-8553-46AE-B3D9-77E5F15CD14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827145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486EE7-8553-46AE-B3D9-77E5F15CD14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41930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486EE7-8553-46AE-B3D9-77E5F15CD14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743641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B7DC94-C34C-4396-AAE8-51AD50621EB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3392419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7DC94-C34C-4396-AAE8-51AD50621EB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184639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B7DC94-C34C-4396-AAE8-51AD50621EB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2313776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B7DC94-C34C-4396-AAE8-51AD50621EB1}"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3980652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B7DC94-C34C-4396-AAE8-51AD50621EB1}"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2644685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B7DC94-C34C-4396-AAE8-51AD50621EB1}"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100286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7DC94-C34C-4396-AAE8-51AD50621EB1}"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1333113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B7DC94-C34C-4396-AAE8-51AD50621EB1}"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170725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486EE7-8553-46AE-B3D9-77E5F15CD14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1135935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B7DC94-C34C-4396-AAE8-51AD50621EB1}"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4076703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7DC94-C34C-4396-AAE8-51AD50621EB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2823023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7DC94-C34C-4396-AAE8-51AD50621EB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083FE-41DC-4EA6-8252-5A50D07133DD}" type="slidenum">
              <a:rPr lang="en-US" smtClean="0"/>
              <a:t>‹#›</a:t>
            </a:fld>
            <a:endParaRPr lang="en-US"/>
          </a:p>
        </p:txBody>
      </p:sp>
    </p:spTree>
    <p:extLst>
      <p:ext uri="{BB962C8B-B14F-4D97-AF65-F5344CB8AC3E}">
        <p14:creationId xmlns:p14="http://schemas.microsoft.com/office/powerpoint/2010/main" val="2867468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no 1st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Content Placeholder 8"/>
          <p:cNvSpPr>
            <a:spLocks noGrp="1"/>
          </p:cNvSpPr>
          <p:nvPr>
            <p:ph sz="quarter" idx="13"/>
          </p:nvPr>
        </p:nvSpPr>
        <p:spPr>
          <a:xfrm>
            <a:off x="609600" y="1600200"/>
            <a:ext cx="9245600" cy="4343400"/>
          </a:xfrm>
        </p:spPr>
        <p:txBody>
          <a:bodyPr/>
          <a:lstStyle>
            <a:lvl1pPr marL="285750" indent="-285750">
              <a:spcAft>
                <a:spcPts val="800"/>
              </a:spcAft>
              <a:buNone/>
              <a:defRPr b="1"/>
            </a:lvl1pPr>
            <a:lvl2pPr marL="522288" indent="-285750">
              <a:spcAft>
                <a:spcPts val="800"/>
              </a:spcAft>
              <a:buFont typeface="Arial" pitchFamily="34" charset="0"/>
              <a:buChar char="•"/>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1897363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09600" y="1600200"/>
            <a:ext cx="44704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4"/>
          </p:nvPr>
        </p:nvSpPr>
        <p:spPr>
          <a:xfrm>
            <a:off x="5384800" y="1600200"/>
            <a:ext cx="44704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65066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7" y="1600200"/>
            <a:ext cx="11387667"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02167" y="6245225"/>
            <a:ext cx="3052233" cy="476250"/>
          </a:xfrm>
        </p:spPr>
        <p:txBody>
          <a:bodyPr/>
          <a:lstStyle>
            <a:lvl1pPr>
              <a:defRPr/>
            </a:lvl1pPr>
          </a:lstStyle>
          <a:p>
            <a:fld id="{564FE835-3490-4919-84CF-3B4B32B8530F}" type="datetimeFigureOut">
              <a:rPr lang="en-US" smtClean="0"/>
              <a:pPr/>
              <a:t>3/15/2018</a:t>
            </a:fld>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1" y="6245225"/>
            <a:ext cx="3052233" cy="476250"/>
          </a:xfrm>
        </p:spPr>
        <p:txBody>
          <a:bodyPr/>
          <a:lstStyle>
            <a:lvl1pPr>
              <a:defRPr/>
            </a:lvl1pPr>
          </a:lstStyle>
          <a:p>
            <a:fld id="{890531C0-36BD-4EFF-B372-4E08221483C0}" type="slidenum">
              <a:rPr lang="en-US" smtClean="0"/>
              <a:pPr/>
              <a:t>‹#›</a:t>
            </a:fld>
            <a:endParaRPr lang="en-US"/>
          </a:p>
        </p:txBody>
      </p:sp>
    </p:spTree>
    <p:extLst>
      <p:ext uri="{BB962C8B-B14F-4D97-AF65-F5344CB8AC3E}">
        <p14:creationId xmlns:p14="http://schemas.microsoft.com/office/powerpoint/2010/main" val="3568952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914400">
              <a:defRPr/>
            </a:pPr>
            <a:fld id="{A2E10F90-B2B3-4BC9-AA78-24D56B75AAF7}"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a:defRPr/>
            </a:pPr>
            <a:fld id="{8071BE93-D4B7-4855-8C9C-8D5D3F41F95D}"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592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914400">
              <a:defRPr/>
            </a:pPr>
            <a:fld id="{2ED6CAEF-4EDF-4C5A-87F1-B1D3A96CF3B5}"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a:defRPr/>
            </a:pPr>
            <a:fld id="{14065338-55FB-4B3D-8B44-D5772DF24DBD}"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7426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a:defRPr/>
            </a:pPr>
            <a:fld id="{C691E259-E187-465F-B3CF-A78695CF5FD2}"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a:defRPr/>
            </a:pPr>
            <a:fld id="{9A2717BF-E49A-4224-A890-FF77AA0B2C50}"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417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defTabSz="914400">
              <a:defRPr/>
            </a:pPr>
            <a:fld id="{A86D33C1-13C4-4319-AB1A-D44058EAB0F8}"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a:defRPr/>
            </a:pPr>
            <a:fld id="{27563A0A-E1BF-4666-9BA3-CCCCA6768618}"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5180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486EE7-8553-46AE-B3D9-77E5F15CD141}"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347495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defTabSz="914400">
              <a:defRPr/>
            </a:pPr>
            <a:fld id="{256E2A85-D574-4D7D-BF5C-64802080C380}"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914400">
              <a:defRPr/>
            </a:pPr>
            <a:fld id="{A36E52FA-EE2A-4DF3-92C1-3C47B1983559}"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08342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defTabSz="914400">
              <a:defRPr/>
            </a:pPr>
            <a:fld id="{1EBB1CB0-D4E7-4B77-B30F-0ADB3DF6CB03}"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914400">
              <a:defRPr/>
            </a:pPr>
            <a:fld id="{5CDFE768-D932-418B-B09B-2D2AA652333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412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400">
              <a:defRPr/>
            </a:pPr>
            <a:fld id="{987D36B1-142B-4DD0-98D6-4B672B2485BA}"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914400">
              <a:defRPr/>
            </a:pPr>
            <a:fld id="{54497E50-B0D3-4541-857A-4F6705D9FC8B}"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23186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B4B2F967-982F-4EE0-B082-6C2C6CD70FC7}"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a:defRPr/>
            </a:pPr>
            <a:fld id="{5A7F0953-9230-45D2-BE54-11652036F6B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91946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605A4CCE-8344-445F-B5AF-08CB7992CE6A}"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a:defRPr/>
            </a:pPr>
            <a:fld id="{0109DFF1-EFCC-4FAE-AD1A-7F39E1C2960E}"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59299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914400">
              <a:defRPr/>
            </a:pPr>
            <a:fld id="{6470AFEB-68E7-44D8-80F8-68546DB5EA45}"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a:defRPr/>
            </a:pPr>
            <a:fld id="{FEC7C286-867A-427A-8C3A-E47A53087521}"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85915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914400">
              <a:defRPr/>
            </a:pPr>
            <a:fld id="{6BE604F2-2DC9-4BF2-B053-988C5E11A7E7}"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a:defRPr/>
            </a:pPr>
            <a:fld id="{B35CEFF1-80D2-471D-8100-34770C69DC9D}"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4196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76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solidFill>
                  <a:schemeClr val="accent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9053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7" name="Picture 6"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230498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486EE7-8553-46AE-B3D9-77E5F15CD141}"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2117037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7" name="Picture 6"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3923627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8" name="Picture 7"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1755471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10" name="Picture 9"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2969230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6" name="Picture 5"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796607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5" name="Picture 4"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4132024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8" name="Picture 7"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746914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8" name="Picture 7"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599267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7" name="Picture 6"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1876436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14DBD5-FDA6-47BB-A98F-9FA17C1126B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6A9648E-83DA-4240-A154-39967C411590}" type="slidenum">
              <a:rPr lang="en-US" smtClean="0"/>
              <a:t>‹#›</a:t>
            </a:fld>
            <a:endParaRPr lang="en-US"/>
          </a:p>
        </p:txBody>
      </p:sp>
      <p:pic>
        <p:nvPicPr>
          <p:cNvPr id="7" name="Picture 6" descr="J:\graphics\analytics_logo_greyletters_360.png"/>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741" y="6432364"/>
            <a:ext cx="1236060" cy="214966"/>
          </a:xfrm>
          <a:prstGeom prst="rect">
            <a:avLst/>
          </a:prstGeom>
          <a:noFill/>
          <a:ln>
            <a:noFill/>
          </a:ln>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6550" y="6477252"/>
            <a:ext cx="857250" cy="247693"/>
          </a:xfrm>
          <a:prstGeom prst="rect">
            <a:avLst/>
          </a:prstGeom>
        </p:spPr>
      </p:pic>
    </p:spTree>
    <p:extLst>
      <p:ext uri="{BB962C8B-B14F-4D97-AF65-F5344CB8AC3E}">
        <p14:creationId xmlns:p14="http://schemas.microsoft.com/office/powerpoint/2010/main" val="2504667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IST info">
    <p:spTree>
      <p:nvGrpSpPr>
        <p:cNvPr id="1" name=""/>
        <p:cNvGrpSpPr/>
        <p:nvPr/>
      </p:nvGrpSpPr>
      <p:grpSpPr>
        <a:xfrm>
          <a:off x="0" y="0"/>
          <a:ext cx="0" cy="0"/>
          <a:chOff x="0" y="0"/>
          <a:chExt cx="0" cy="0"/>
        </a:xfrm>
      </p:grpSpPr>
      <p:sp>
        <p:nvSpPr>
          <p:cNvPr id="8" name="Title 1"/>
          <p:cNvSpPr txBox="1">
            <a:spLocks/>
          </p:cNvSpPr>
          <p:nvPr userDrawn="1"/>
        </p:nvSpPr>
        <p:spPr>
          <a:xfrm>
            <a:off x="6481381" y="2669595"/>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Arial"/>
                <a:ea typeface="Arial"/>
                <a:cs typeface="Arial"/>
              </a:rPr>
              <a:t>SECOND STEP</a:t>
            </a:r>
            <a:endParaRPr lang="en-US" sz="2000" dirty="0">
              <a:latin typeface="Arial"/>
              <a:ea typeface="Arial"/>
              <a:cs typeface="Arial"/>
            </a:endParaRPr>
          </a:p>
        </p:txBody>
      </p:sp>
      <p:sp>
        <p:nvSpPr>
          <p:cNvPr id="10" name="Subtitle 2"/>
          <p:cNvSpPr txBox="1">
            <a:spLocks/>
          </p:cNvSpPr>
          <p:nvPr userDrawn="1"/>
        </p:nvSpPr>
        <p:spPr>
          <a:xfrm>
            <a:off x="6481381" y="3079028"/>
            <a:ext cx="3337027" cy="1269655"/>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67" dirty="0" err="1">
                <a:solidFill>
                  <a:schemeClr val="tx1"/>
                </a:solidFill>
                <a:latin typeface="Arial"/>
                <a:ea typeface="Arial"/>
                <a:cs typeface="Arial"/>
              </a:rPr>
              <a:t>Customize</a:t>
            </a:r>
            <a:r>
              <a:rPr lang="hu-HU" sz="1467" dirty="0">
                <a:solidFill>
                  <a:schemeClr val="tx1"/>
                </a:solidFill>
                <a:latin typeface="Arial"/>
                <a:ea typeface="Arial"/>
                <a:cs typeface="Arial"/>
              </a:rPr>
              <a:t> </a:t>
            </a:r>
            <a:r>
              <a:rPr lang="hu-HU" sz="1467" dirty="0" err="1">
                <a:solidFill>
                  <a:schemeClr val="tx1"/>
                </a:solidFill>
                <a:latin typeface="Arial"/>
                <a:ea typeface="Arial"/>
                <a:cs typeface="Arial"/>
              </a:rPr>
              <a:t>the</a:t>
            </a:r>
            <a:r>
              <a:rPr lang="hu-HU" sz="1467" dirty="0">
                <a:solidFill>
                  <a:schemeClr val="tx1"/>
                </a:solidFill>
                <a:latin typeface="Arial"/>
                <a:ea typeface="Arial"/>
                <a:cs typeface="Arial"/>
              </a:rPr>
              <a:t> </a:t>
            </a:r>
            <a:r>
              <a:rPr lang="hu-HU" sz="1467" dirty="0" err="1">
                <a:solidFill>
                  <a:schemeClr val="tx1"/>
                </a:solidFill>
                <a:latin typeface="Arial"/>
                <a:ea typeface="Arial"/>
                <a:cs typeface="Arial"/>
              </a:rPr>
              <a:t>look</a:t>
            </a:r>
            <a:r>
              <a:rPr lang="hu-HU" sz="1467" dirty="0">
                <a:solidFill>
                  <a:schemeClr val="tx1"/>
                </a:solidFill>
                <a:latin typeface="Arial"/>
                <a:ea typeface="Arial"/>
                <a:cs typeface="Arial"/>
              </a:rPr>
              <a:t> of </a:t>
            </a:r>
            <a:r>
              <a:rPr lang="hu-HU" sz="1467" dirty="0" err="1">
                <a:solidFill>
                  <a:schemeClr val="tx1"/>
                </a:solidFill>
                <a:latin typeface="Arial"/>
                <a:ea typeface="Arial"/>
                <a:cs typeface="Arial"/>
              </a:rPr>
              <a:t>the</a:t>
            </a:r>
            <a:r>
              <a:rPr lang="hu-HU" sz="1467" dirty="0">
                <a:solidFill>
                  <a:schemeClr val="tx1"/>
                </a:solidFill>
                <a:latin typeface="Arial"/>
                <a:ea typeface="Arial"/>
                <a:cs typeface="Arial"/>
              </a:rPr>
              <a:t> </a:t>
            </a:r>
            <a:r>
              <a:rPr lang="hu-HU" sz="1467" dirty="0" err="1">
                <a:solidFill>
                  <a:schemeClr val="tx1"/>
                </a:solidFill>
                <a:latin typeface="Arial"/>
                <a:ea typeface="Arial"/>
                <a:cs typeface="Arial"/>
              </a:rPr>
              <a:t>templates</a:t>
            </a:r>
            <a:r>
              <a:rPr lang="hu-HU" sz="1467" dirty="0">
                <a:solidFill>
                  <a:schemeClr val="tx1"/>
                </a:solidFill>
                <a:latin typeface="Arial"/>
                <a:ea typeface="Arial"/>
                <a:cs typeface="Arial"/>
              </a:rPr>
              <a:t>, </a:t>
            </a:r>
            <a:r>
              <a:rPr lang="hu-HU" sz="1467" dirty="0" err="1">
                <a:solidFill>
                  <a:schemeClr val="tx1"/>
                </a:solidFill>
                <a:latin typeface="Arial"/>
                <a:ea typeface="Arial"/>
                <a:cs typeface="Arial"/>
              </a:rPr>
              <a:t>edit</a:t>
            </a:r>
            <a:r>
              <a:rPr lang="hu-HU" sz="1467" dirty="0">
                <a:solidFill>
                  <a:schemeClr val="tx1"/>
                </a:solidFill>
                <a:latin typeface="Arial"/>
                <a:ea typeface="Arial"/>
                <a:cs typeface="Arial"/>
              </a:rPr>
              <a:t> text,</a:t>
            </a:r>
            <a:r>
              <a:rPr lang="hu-HU" sz="1467" baseline="0" dirty="0">
                <a:solidFill>
                  <a:schemeClr val="tx1"/>
                </a:solidFill>
                <a:latin typeface="Arial"/>
                <a:ea typeface="Arial"/>
                <a:cs typeface="Arial"/>
              </a:rPr>
              <a:t> add </a:t>
            </a:r>
            <a:r>
              <a:rPr lang="hu-HU" sz="1467" baseline="0" dirty="0" err="1">
                <a:solidFill>
                  <a:schemeClr val="tx1"/>
                </a:solidFill>
                <a:latin typeface="Arial"/>
                <a:ea typeface="Arial"/>
                <a:cs typeface="Arial"/>
              </a:rPr>
              <a:t>images</a:t>
            </a:r>
            <a:endParaRPr lang="en-US" sz="1467" dirty="0">
              <a:solidFill>
                <a:schemeClr val="tx1"/>
              </a:solidFill>
              <a:latin typeface="Arial"/>
              <a:ea typeface="Arial"/>
              <a:cs typeface="Arial"/>
            </a:endParaRPr>
          </a:p>
        </p:txBody>
      </p:sp>
      <p:sp>
        <p:nvSpPr>
          <p:cNvPr id="11" name="Title 1"/>
          <p:cNvSpPr txBox="1">
            <a:spLocks/>
          </p:cNvSpPr>
          <p:nvPr userDrawn="1"/>
        </p:nvSpPr>
        <p:spPr>
          <a:xfrm>
            <a:off x="2882250" y="2669595"/>
            <a:ext cx="2923591"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Arial"/>
                <a:ea typeface="Arial"/>
                <a:cs typeface="Arial"/>
              </a:rPr>
              <a:t>FIRST STEP</a:t>
            </a:r>
            <a:endParaRPr lang="en-US" sz="2000" dirty="0">
              <a:latin typeface="Arial"/>
              <a:ea typeface="Arial"/>
              <a:cs typeface="Arial"/>
            </a:endParaRPr>
          </a:p>
        </p:txBody>
      </p:sp>
      <p:sp>
        <p:nvSpPr>
          <p:cNvPr id="12" name="Subtitle 2"/>
          <p:cNvSpPr txBox="1">
            <a:spLocks/>
          </p:cNvSpPr>
          <p:nvPr userDrawn="1"/>
        </p:nvSpPr>
        <p:spPr>
          <a:xfrm>
            <a:off x="2882249" y="3079028"/>
            <a:ext cx="2923591" cy="1269655"/>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67" dirty="0">
                <a:solidFill>
                  <a:schemeClr val="tx1"/>
                </a:solidFill>
                <a:latin typeface="Arial"/>
                <a:ea typeface="Arial"/>
                <a:cs typeface="Arial"/>
              </a:rPr>
              <a:t>Click</a:t>
            </a:r>
            <a:r>
              <a:rPr lang="hu-HU" sz="1467" baseline="0" dirty="0">
                <a:solidFill>
                  <a:schemeClr val="tx1"/>
                </a:solidFill>
                <a:latin typeface="Arial"/>
                <a:ea typeface="Arial"/>
                <a:cs typeface="Arial"/>
              </a:rPr>
              <a:t> </a:t>
            </a:r>
            <a:r>
              <a:rPr lang="hu-HU" sz="1467" dirty="0">
                <a:solidFill>
                  <a:srgbClr val="EE3164"/>
                </a:solidFill>
                <a:latin typeface="Arial"/>
                <a:ea typeface="Arial"/>
                <a:cs typeface="Arial"/>
              </a:rPr>
              <a:t>New</a:t>
            </a:r>
            <a:r>
              <a:rPr lang="hu-HU" sz="1467" baseline="0" dirty="0">
                <a:solidFill>
                  <a:srgbClr val="EE3164"/>
                </a:solidFill>
                <a:latin typeface="Arial"/>
                <a:ea typeface="Arial"/>
                <a:cs typeface="Arial"/>
              </a:rPr>
              <a:t> Slide</a:t>
            </a:r>
          </a:p>
          <a:p>
            <a:pPr algn="ctr">
              <a:lnSpc>
                <a:spcPct val="100000"/>
              </a:lnSpc>
              <a:spcBef>
                <a:spcPts val="0"/>
              </a:spcBef>
            </a:pPr>
            <a:r>
              <a:rPr lang="hu-HU" sz="1467" baseline="0" dirty="0">
                <a:solidFill>
                  <a:schemeClr val="tx1"/>
                </a:solidFill>
                <a:latin typeface="Arial"/>
                <a:ea typeface="Arial"/>
                <a:cs typeface="Arial"/>
              </a:rPr>
              <a:t>Master </a:t>
            </a:r>
            <a:r>
              <a:rPr lang="hu-HU" sz="1467" baseline="0" dirty="0" err="1">
                <a:solidFill>
                  <a:schemeClr val="tx1"/>
                </a:solidFill>
                <a:latin typeface="Arial"/>
                <a:ea typeface="Arial"/>
                <a:cs typeface="Arial"/>
              </a:rPr>
              <a:t>slides</a:t>
            </a:r>
            <a:r>
              <a:rPr lang="hu-HU" sz="1467" baseline="0" dirty="0">
                <a:solidFill>
                  <a:schemeClr val="tx1"/>
                </a:solidFill>
                <a:latin typeface="Arial"/>
                <a:ea typeface="Arial"/>
                <a:cs typeface="Arial"/>
              </a:rPr>
              <a:t> </a:t>
            </a:r>
            <a:r>
              <a:rPr lang="hu-HU" sz="1467" baseline="0" dirty="0" err="1">
                <a:solidFill>
                  <a:schemeClr val="tx1"/>
                </a:solidFill>
                <a:latin typeface="Arial"/>
                <a:ea typeface="Arial"/>
                <a:cs typeface="Arial"/>
              </a:rPr>
              <a:t>contain</a:t>
            </a:r>
            <a:r>
              <a:rPr lang="hu-HU" sz="1467" baseline="0" dirty="0">
                <a:solidFill>
                  <a:schemeClr val="tx1"/>
                </a:solidFill>
                <a:latin typeface="Arial"/>
                <a:ea typeface="Arial"/>
                <a:cs typeface="Arial"/>
              </a:rPr>
              <a:t> </a:t>
            </a:r>
            <a:r>
              <a:rPr lang="hu-HU" sz="1467" baseline="0" dirty="0" err="1">
                <a:solidFill>
                  <a:schemeClr val="tx1"/>
                </a:solidFill>
                <a:latin typeface="Arial"/>
                <a:ea typeface="Arial"/>
                <a:cs typeface="Arial"/>
              </a:rPr>
              <a:t>all</a:t>
            </a:r>
            <a:r>
              <a:rPr lang="hu-HU" sz="1467" baseline="0" dirty="0">
                <a:solidFill>
                  <a:schemeClr val="tx1"/>
                </a:solidFill>
                <a:latin typeface="Arial"/>
                <a:ea typeface="Arial"/>
                <a:cs typeface="Arial"/>
              </a:rPr>
              <a:t> </a:t>
            </a:r>
            <a:r>
              <a:rPr lang="hu-HU" sz="1467" baseline="0" dirty="0" err="1">
                <a:solidFill>
                  <a:schemeClr val="tx1"/>
                </a:solidFill>
                <a:latin typeface="Arial"/>
                <a:ea typeface="Arial"/>
                <a:cs typeface="Arial"/>
              </a:rPr>
              <a:t>the</a:t>
            </a:r>
            <a:r>
              <a:rPr lang="hu-HU" sz="1467" baseline="0" dirty="0">
                <a:solidFill>
                  <a:schemeClr val="tx1"/>
                </a:solidFill>
                <a:latin typeface="Arial"/>
                <a:ea typeface="Arial"/>
                <a:cs typeface="Arial"/>
              </a:rPr>
              <a:t> design </a:t>
            </a:r>
            <a:r>
              <a:rPr lang="hu-HU" sz="1467" baseline="0" dirty="0" err="1">
                <a:solidFill>
                  <a:schemeClr val="tx1"/>
                </a:solidFill>
                <a:latin typeface="Arial"/>
                <a:ea typeface="Arial"/>
                <a:cs typeface="Arial"/>
              </a:rPr>
              <a:t>layouts</a:t>
            </a:r>
            <a:endParaRPr lang="hu-HU" sz="1467" baseline="0" dirty="0">
              <a:solidFill>
                <a:schemeClr val="tx1"/>
              </a:solidFill>
              <a:latin typeface="Arial"/>
              <a:ea typeface="Arial"/>
              <a:cs typeface="Arial"/>
            </a:endParaRPr>
          </a:p>
        </p:txBody>
      </p:sp>
    </p:spTree>
    <p:extLst>
      <p:ext uri="{BB962C8B-B14F-4D97-AF65-F5344CB8AC3E}">
        <p14:creationId xmlns:p14="http://schemas.microsoft.com/office/powerpoint/2010/main" val="350406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486EE7-8553-46AE-B3D9-77E5F15CD141}"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615693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ro_Full Image">
    <p:bg>
      <p:bgRef idx="1001">
        <a:schemeClr val="bg2"/>
      </p:bgRef>
    </p:bg>
    <p:spTree>
      <p:nvGrpSpPr>
        <p:cNvPr id="1" name=""/>
        <p:cNvGrpSpPr/>
        <p:nvPr/>
      </p:nvGrpSpPr>
      <p:grpSpPr>
        <a:xfrm>
          <a:off x="0" y="0"/>
          <a:ext cx="0" cy="0"/>
          <a:chOff x="0" y="0"/>
          <a:chExt cx="0" cy="0"/>
        </a:xfrm>
      </p:grpSpPr>
      <p:sp>
        <p:nvSpPr>
          <p:cNvPr id="11" name="Picture Placeholder 10"/>
          <p:cNvSpPr>
            <a:spLocks noGrp="1"/>
          </p:cNvSpPr>
          <p:nvPr>
            <p:ph type="pic" sz="quarter" idx="27"/>
          </p:nvPr>
        </p:nvSpPr>
        <p:spPr>
          <a:xfrm>
            <a:off x="0" y="0"/>
            <a:ext cx="12192000" cy="6858000"/>
          </a:xfrm>
        </p:spPr>
        <p:txBody>
          <a:bodyPr/>
          <a:lstStyle/>
          <a:p>
            <a:endParaRPr lang="en-US" dirty="0"/>
          </a:p>
        </p:txBody>
      </p:sp>
      <p:sp>
        <p:nvSpPr>
          <p:cNvPr id="6" name="Text Placeholder 5"/>
          <p:cNvSpPr>
            <a:spLocks noGrp="1"/>
          </p:cNvSpPr>
          <p:nvPr>
            <p:ph type="body" sz="quarter" idx="12"/>
          </p:nvPr>
        </p:nvSpPr>
        <p:spPr>
          <a:xfrm>
            <a:off x="612266" y="1196975"/>
            <a:ext cx="3093561" cy="376632"/>
          </a:xfrm>
        </p:spPr>
        <p:txBody>
          <a:bodyPr>
            <a:normAutofit/>
          </a:bodyPr>
          <a:lstStyle>
            <a:lvl1pPr marL="0" indent="0">
              <a:lnSpc>
                <a:spcPct val="100000"/>
              </a:lnSpc>
              <a:spcBef>
                <a:spcPts val="0"/>
              </a:spcBef>
              <a:buNone/>
              <a:defRPr sz="1600">
                <a:solidFill>
                  <a:schemeClr val="accent2"/>
                </a:solidFill>
              </a:defRPr>
            </a:lvl1pPr>
          </a:lstStyle>
          <a:p>
            <a:r>
              <a:rPr lang="en-US" dirty="0"/>
              <a:t>OCTOBER 2015</a:t>
            </a:r>
          </a:p>
        </p:txBody>
      </p:sp>
      <p:sp>
        <p:nvSpPr>
          <p:cNvPr id="21" name="Text Placeholder 20"/>
          <p:cNvSpPr>
            <a:spLocks noGrp="1"/>
          </p:cNvSpPr>
          <p:nvPr>
            <p:ph type="body" sz="quarter" idx="28" hasCustomPrompt="1"/>
          </p:nvPr>
        </p:nvSpPr>
        <p:spPr>
          <a:xfrm>
            <a:off x="690915" y="3278087"/>
            <a:ext cx="3390900" cy="393700"/>
          </a:xfrm>
        </p:spPr>
        <p:txBody>
          <a:bodyPr>
            <a:noAutofit/>
          </a:bodyPr>
          <a:lstStyle>
            <a:lvl1pPr marL="0" indent="0">
              <a:lnSpc>
                <a:spcPct val="80000"/>
              </a:lnSpc>
              <a:spcBef>
                <a:spcPts val="0"/>
              </a:spcBef>
              <a:buNone/>
              <a:defRPr sz="2000" b="1" baseline="0">
                <a:solidFill>
                  <a:schemeClr val="accent4"/>
                </a:solidFill>
              </a:defRPr>
            </a:lvl1pPr>
          </a:lstStyle>
          <a:p>
            <a:pPr lvl="0"/>
            <a:r>
              <a:rPr lang="en-US" dirty="0"/>
              <a:t>PRESENTER NAME</a:t>
            </a:r>
          </a:p>
        </p:txBody>
      </p:sp>
      <p:sp>
        <p:nvSpPr>
          <p:cNvPr id="22" name="Text Placeholder 20"/>
          <p:cNvSpPr>
            <a:spLocks noGrp="1"/>
          </p:cNvSpPr>
          <p:nvPr>
            <p:ph type="body" sz="quarter" idx="29" hasCustomPrompt="1"/>
          </p:nvPr>
        </p:nvSpPr>
        <p:spPr>
          <a:xfrm>
            <a:off x="679787" y="3609127"/>
            <a:ext cx="2578100" cy="393700"/>
          </a:xfrm>
        </p:spPr>
        <p:txBody>
          <a:bodyPr>
            <a:normAutofit/>
          </a:bodyPr>
          <a:lstStyle>
            <a:lvl1pPr marL="0" indent="0">
              <a:buNone/>
              <a:defRPr sz="1600" b="0" i="1" baseline="0">
                <a:solidFill>
                  <a:schemeClr val="accent2"/>
                </a:solidFill>
              </a:defRPr>
            </a:lvl1pPr>
          </a:lstStyle>
          <a:p>
            <a:pPr lvl="0"/>
            <a:r>
              <a:rPr lang="en-US" dirty="0"/>
              <a:t>Presenter Title</a:t>
            </a:r>
          </a:p>
        </p:txBody>
      </p:sp>
      <p:pic>
        <p:nvPicPr>
          <p:cNvPr id="25" name="Picture 24" descr="TNCLogoPrimary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0899" y="587284"/>
            <a:ext cx="2088444" cy="603432"/>
          </a:xfrm>
          <a:prstGeom prst="rect">
            <a:avLst/>
          </a:prstGeom>
        </p:spPr>
      </p:pic>
      <p:sp>
        <p:nvSpPr>
          <p:cNvPr id="27" name="Text Placeholder 26"/>
          <p:cNvSpPr>
            <a:spLocks noGrp="1"/>
          </p:cNvSpPr>
          <p:nvPr>
            <p:ph type="body" sz="quarter" idx="30" hasCustomPrompt="1"/>
          </p:nvPr>
        </p:nvSpPr>
        <p:spPr>
          <a:xfrm>
            <a:off x="596900" y="1587500"/>
            <a:ext cx="4445000" cy="1143000"/>
          </a:xfrm>
        </p:spPr>
        <p:txBody>
          <a:bodyPr>
            <a:noAutofit/>
          </a:bodyPr>
          <a:lstStyle>
            <a:lvl1pPr marL="0" indent="0">
              <a:lnSpc>
                <a:spcPct val="80000"/>
              </a:lnSpc>
              <a:buNone/>
              <a:defRPr sz="4400" spc="0" baseline="0">
                <a:solidFill>
                  <a:srgbClr val="564420"/>
                </a:solidFill>
                <a:latin typeface="Georgia"/>
                <a:cs typeface="Georgia"/>
              </a:defRPr>
            </a:lvl1pPr>
          </a:lstStyle>
          <a:p>
            <a:pPr lvl="0"/>
            <a:r>
              <a:rPr lang="en-US" dirty="0"/>
              <a:t>People and Conservation</a:t>
            </a:r>
          </a:p>
        </p:txBody>
      </p:sp>
    </p:spTree>
    <p:extLst>
      <p:ext uri="{BB962C8B-B14F-4D97-AF65-F5344CB8AC3E}">
        <p14:creationId xmlns:p14="http://schemas.microsoft.com/office/powerpoint/2010/main" val="223374969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ro_WhiteBorderImage">
    <p:spTree>
      <p:nvGrpSpPr>
        <p:cNvPr id="1" name=""/>
        <p:cNvGrpSpPr/>
        <p:nvPr/>
      </p:nvGrpSpPr>
      <p:grpSpPr>
        <a:xfrm>
          <a:off x="0" y="0"/>
          <a:ext cx="0" cy="0"/>
          <a:chOff x="0" y="0"/>
          <a:chExt cx="0" cy="0"/>
        </a:xfrm>
      </p:grpSpPr>
      <p:sp>
        <p:nvSpPr>
          <p:cNvPr id="11" name="Picture Placeholder 10"/>
          <p:cNvSpPr>
            <a:spLocks noGrp="1"/>
          </p:cNvSpPr>
          <p:nvPr>
            <p:ph type="pic" sz="quarter" idx="27"/>
          </p:nvPr>
        </p:nvSpPr>
        <p:spPr>
          <a:xfrm>
            <a:off x="163297" y="163288"/>
            <a:ext cx="11865428" cy="6531431"/>
          </a:xfrm>
        </p:spPr>
        <p:txBody>
          <a:bodyPr/>
          <a:lstStyle/>
          <a:p>
            <a:endParaRPr lang="en-US" dirty="0"/>
          </a:p>
        </p:txBody>
      </p:sp>
      <p:sp>
        <p:nvSpPr>
          <p:cNvPr id="6" name="Text Placeholder 5"/>
          <p:cNvSpPr>
            <a:spLocks noGrp="1"/>
          </p:cNvSpPr>
          <p:nvPr>
            <p:ph type="body" sz="quarter" idx="12"/>
          </p:nvPr>
        </p:nvSpPr>
        <p:spPr>
          <a:xfrm>
            <a:off x="630409" y="1196975"/>
            <a:ext cx="3093561" cy="376632"/>
          </a:xfrm>
        </p:spPr>
        <p:txBody>
          <a:bodyPr>
            <a:normAutofit/>
          </a:bodyPr>
          <a:lstStyle>
            <a:lvl1pPr marL="0" indent="0">
              <a:lnSpc>
                <a:spcPct val="100000"/>
              </a:lnSpc>
              <a:spcBef>
                <a:spcPts val="0"/>
              </a:spcBef>
              <a:buNone/>
              <a:defRPr sz="1600">
                <a:solidFill>
                  <a:schemeClr val="accent2"/>
                </a:solidFill>
              </a:defRPr>
            </a:lvl1pPr>
          </a:lstStyle>
          <a:p>
            <a:r>
              <a:rPr lang="en-US" dirty="0"/>
              <a:t>OCTOBER 2015</a:t>
            </a:r>
          </a:p>
        </p:txBody>
      </p:sp>
      <p:sp>
        <p:nvSpPr>
          <p:cNvPr id="21" name="Text Placeholder 20"/>
          <p:cNvSpPr>
            <a:spLocks noGrp="1"/>
          </p:cNvSpPr>
          <p:nvPr>
            <p:ph type="body" sz="quarter" idx="28" hasCustomPrompt="1"/>
          </p:nvPr>
        </p:nvSpPr>
        <p:spPr>
          <a:xfrm>
            <a:off x="690915" y="3278087"/>
            <a:ext cx="3390900" cy="393700"/>
          </a:xfrm>
        </p:spPr>
        <p:txBody>
          <a:bodyPr>
            <a:noAutofit/>
          </a:bodyPr>
          <a:lstStyle>
            <a:lvl1pPr marL="0" indent="0">
              <a:lnSpc>
                <a:spcPct val="80000"/>
              </a:lnSpc>
              <a:spcBef>
                <a:spcPts val="0"/>
              </a:spcBef>
              <a:buNone/>
              <a:defRPr sz="2000" b="1" baseline="0">
                <a:solidFill>
                  <a:schemeClr val="accent4"/>
                </a:solidFill>
              </a:defRPr>
            </a:lvl1pPr>
          </a:lstStyle>
          <a:p>
            <a:pPr lvl="0"/>
            <a:r>
              <a:rPr lang="en-US" dirty="0"/>
              <a:t>PRESENTER NAME</a:t>
            </a:r>
          </a:p>
        </p:txBody>
      </p:sp>
      <p:sp>
        <p:nvSpPr>
          <p:cNvPr id="22" name="Text Placeholder 20"/>
          <p:cNvSpPr>
            <a:spLocks noGrp="1"/>
          </p:cNvSpPr>
          <p:nvPr>
            <p:ph type="body" sz="quarter" idx="29" hasCustomPrompt="1"/>
          </p:nvPr>
        </p:nvSpPr>
        <p:spPr>
          <a:xfrm>
            <a:off x="679787" y="3609127"/>
            <a:ext cx="2578100" cy="393700"/>
          </a:xfrm>
        </p:spPr>
        <p:txBody>
          <a:bodyPr>
            <a:normAutofit/>
          </a:bodyPr>
          <a:lstStyle>
            <a:lvl1pPr marL="0" indent="0">
              <a:buNone/>
              <a:defRPr sz="1600" b="0" i="1" baseline="0">
                <a:solidFill>
                  <a:schemeClr val="accent2"/>
                </a:solidFill>
              </a:defRPr>
            </a:lvl1pPr>
          </a:lstStyle>
          <a:p>
            <a:pPr lvl="0"/>
            <a:r>
              <a:rPr lang="en-US" dirty="0"/>
              <a:t>Presenter Title</a:t>
            </a:r>
          </a:p>
        </p:txBody>
      </p:sp>
      <p:sp>
        <p:nvSpPr>
          <p:cNvPr id="27" name="Text Placeholder 26"/>
          <p:cNvSpPr>
            <a:spLocks noGrp="1"/>
          </p:cNvSpPr>
          <p:nvPr>
            <p:ph type="body" sz="quarter" idx="30" hasCustomPrompt="1"/>
          </p:nvPr>
        </p:nvSpPr>
        <p:spPr>
          <a:xfrm>
            <a:off x="596900" y="1587500"/>
            <a:ext cx="4445000" cy="1143000"/>
          </a:xfrm>
        </p:spPr>
        <p:txBody>
          <a:bodyPr>
            <a:noAutofit/>
          </a:bodyPr>
          <a:lstStyle>
            <a:lvl1pPr marL="0" indent="0">
              <a:lnSpc>
                <a:spcPct val="80000"/>
              </a:lnSpc>
              <a:buNone/>
              <a:defRPr sz="4400" spc="0" baseline="0">
                <a:solidFill>
                  <a:srgbClr val="564420"/>
                </a:solidFill>
                <a:latin typeface="Georgia"/>
                <a:cs typeface="Georgia"/>
              </a:defRPr>
            </a:lvl1pPr>
          </a:lstStyle>
          <a:p>
            <a:pPr lvl="0"/>
            <a:r>
              <a:rPr lang="en-US" dirty="0"/>
              <a:t>People and Conservation</a:t>
            </a:r>
          </a:p>
        </p:txBody>
      </p:sp>
      <p:pic>
        <p:nvPicPr>
          <p:cNvPr id="25" name="Picture 24" descr="TNCLogoPrimary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2329" y="5866855"/>
            <a:ext cx="2088444" cy="603432"/>
          </a:xfrm>
          <a:prstGeom prst="rect">
            <a:avLst/>
          </a:prstGeom>
        </p:spPr>
      </p:pic>
    </p:spTree>
    <p:extLst>
      <p:ext uri="{BB962C8B-B14F-4D97-AF65-F5344CB8AC3E}">
        <p14:creationId xmlns:p14="http://schemas.microsoft.com/office/powerpoint/2010/main" val="3280715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_WhiteBar">
    <p:spTree>
      <p:nvGrpSpPr>
        <p:cNvPr id="1" name=""/>
        <p:cNvGrpSpPr/>
        <p:nvPr/>
      </p:nvGrpSpPr>
      <p:grpSpPr>
        <a:xfrm>
          <a:off x="0" y="0"/>
          <a:ext cx="0" cy="0"/>
          <a:chOff x="0" y="0"/>
          <a:chExt cx="0" cy="0"/>
        </a:xfrm>
      </p:grpSpPr>
      <p:sp>
        <p:nvSpPr>
          <p:cNvPr id="11" name="Picture Placeholder 10"/>
          <p:cNvSpPr>
            <a:spLocks noGrp="1"/>
          </p:cNvSpPr>
          <p:nvPr>
            <p:ph type="pic" sz="quarter" idx="27" hasCustomPrompt="1"/>
          </p:nvPr>
        </p:nvSpPr>
        <p:spPr>
          <a:xfrm>
            <a:off x="0" y="4"/>
            <a:ext cx="12192000" cy="5545667"/>
          </a:xfrm>
        </p:spPr>
        <p:txBody>
          <a:bodyPr/>
          <a:lstStyle/>
          <a:p>
            <a:r>
              <a:rPr lang="en-US" dirty="0"/>
              <a:t> </a:t>
            </a:r>
          </a:p>
        </p:txBody>
      </p:sp>
      <p:sp>
        <p:nvSpPr>
          <p:cNvPr id="6" name="Text Placeholder 5"/>
          <p:cNvSpPr>
            <a:spLocks noGrp="1"/>
          </p:cNvSpPr>
          <p:nvPr>
            <p:ph type="body" sz="quarter" idx="12" hasCustomPrompt="1"/>
          </p:nvPr>
        </p:nvSpPr>
        <p:spPr>
          <a:xfrm>
            <a:off x="98789" y="5989387"/>
            <a:ext cx="1707444" cy="376632"/>
          </a:xfrm>
        </p:spPr>
        <p:txBody>
          <a:bodyPr>
            <a:normAutofit/>
          </a:bodyPr>
          <a:lstStyle>
            <a:lvl1pPr marL="0" indent="0" algn="r">
              <a:buNone/>
              <a:defRPr sz="1467">
                <a:solidFill>
                  <a:srgbClr val="9E7D3C"/>
                </a:solidFill>
              </a:defRPr>
            </a:lvl1pPr>
          </a:lstStyle>
          <a:p>
            <a:r>
              <a:rPr lang="en-US" dirty="0"/>
              <a:t>OCTOBER 2015</a:t>
            </a:r>
          </a:p>
        </p:txBody>
      </p:sp>
      <p:sp>
        <p:nvSpPr>
          <p:cNvPr id="21" name="Text Placeholder 20"/>
          <p:cNvSpPr>
            <a:spLocks noGrp="1"/>
          </p:cNvSpPr>
          <p:nvPr>
            <p:ph type="body" sz="quarter" idx="28" hasCustomPrompt="1"/>
          </p:nvPr>
        </p:nvSpPr>
        <p:spPr>
          <a:xfrm>
            <a:off x="1902761" y="5985355"/>
            <a:ext cx="3390900" cy="393700"/>
          </a:xfrm>
        </p:spPr>
        <p:txBody>
          <a:bodyPr>
            <a:noAutofit/>
          </a:bodyPr>
          <a:lstStyle>
            <a:lvl1pPr marL="0" indent="0">
              <a:buNone/>
              <a:defRPr sz="1600" b="1" baseline="0">
                <a:solidFill>
                  <a:schemeClr val="accent2"/>
                </a:solidFill>
              </a:defRPr>
            </a:lvl1pPr>
          </a:lstStyle>
          <a:p>
            <a:pPr lvl="0"/>
            <a:r>
              <a:rPr lang="en-US" dirty="0"/>
              <a:t>PRESENTER NAME</a:t>
            </a:r>
          </a:p>
        </p:txBody>
      </p:sp>
      <p:sp>
        <p:nvSpPr>
          <p:cNvPr id="22" name="Text Placeholder 20"/>
          <p:cNvSpPr>
            <a:spLocks noGrp="1"/>
          </p:cNvSpPr>
          <p:nvPr>
            <p:ph type="body" sz="quarter" idx="29" hasCustomPrompt="1"/>
          </p:nvPr>
        </p:nvSpPr>
        <p:spPr>
          <a:xfrm>
            <a:off x="1905001" y="6256846"/>
            <a:ext cx="2578100" cy="393700"/>
          </a:xfrm>
        </p:spPr>
        <p:txBody>
          <a:bodyPr>
            <a:normAutofit/>
          </a:bodyPr>
          <a:lstStyle>
            <a:lvl1pPr marL="0" indent="0">
              <a:buNone/>
              <a:defRPr sz="1467" b="0" i="1" baseline="0">
                <a:solidFill>
                  <a:schemeClr val="tx2"/>
                </a:solidFill>
              </a:defRPr>
            </a:lvl1pPr>
          </a:lstStyle>
          <a:p>
            <a:pPr lvl="0"/>
            <a:r>
              <a:rPr lang="en-US" dirty="0"/>
              <a:t>Presenter Title</a:t>
            </a:r>
          </a:p>
        </p:txBody>
      </p:sp>
      <p:sp>
        <p:nvSpPr>
          <p:cNvPr id="10" name="Text Placeholder 9"/>
          <p:cNvSpPr>
            <a:spLocks noGrp="1"/>
          </p:cNvSpPr>
          <p:nvPr>
            <p:ph type="body" sz="quarter" idx="30" hasCustomPrompt="1"/>
          </p:nvPr>
        </p:nvSpPr>
        <p:spPr>
          <a:xfrm>
            <a:off x="5377801" y="5879947"/>
            <a:ext cx="6546095" cy="787535"/>
          </a:xfrm>
        </p:spPr>
        <p:txBody>
          <a:bodyPr>
            <a:noAutofit/>
          </a:bodyPr>
          <a:lstStyle>
            <a:lvl1pPr marL="0" indent="0">
              <a:lnSpc>
                <a:spcPct val="80000"/>
              </a:lnSpc>
              <a:buNone/>
              <a:defRPr sz="4400" baseline="0">
                <a:solidFill>
                  <a:srgbClr val="252E3F"/>
                </a:solidFill>
                <a:latin typeface="Georgia"/>
                <a:cs typeface="Georgia"/>
              </a:defRPr>
            </a:lvl1pPr>
            <a:lvl2pPr>
              <a:defRPr sz="4400">
                <a:solidFill>
                  <a:srgbClr val="353B3F"/>
                </a:solidFill>
                <a:latin typeface="Georgia"/>
                <a:cs typeface="Georgia"/>
              </a:defRPr>
            </a:lvl2pPr>
            <a:lvl3pPr>
              <a:defRPr sz="4400">
                <a:solidFill>
                  <a:srgbClr val="353B3F"/>
                </a:solidFill>
                <a:latin typeface="Georgia"/>
                <a:cs typeface="Georgia"/>
              </a:defRPr>
            </a:lvl3pPr>
            <a:lvl4pPr>
              <a:defRPr sz="4400">
                <a:solidFill>
                  <a:srgbClr val="353B3F"/>
                </a:solidFill>
                <a:latin typeface="Georgia"/>
                <a:cs typeface="Georgia"/>
              </a:defRPr>
            </a:lvl4pPr>
            <a:lvl5pPr>
              <a:defRPr sz="4400">
                <a:solidFill>
                  <a:srgbClr val="353B3F"/>
                </a:solidFill>
                <a:latin typeface="Georgia"/>
                <a:cs typeface="Georgia"/>
              </a:defRPr>
            </a:lvl5pPr>
          </a:lstStyle>
          <a:p>
            <a:pPr lvl="0"/>
            <a:r>
              <a:rPr lang="en-US" dirty="0"/>
              <a:t>People and Conservation</a:t>
            </a:r>
          </a:p>
        </p:txBody>
      </p:sp>
    </p:spTree>
    <p:extLst>
      <p:ext uri="{BB962C8B-B14F-4D97-AF65-F5344CB8AC3E}">
        <p14:creationId xmlns:p14="http://schemas.microsoft.com/office/powerpoint/2010/main" val="2360089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Divider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lstStyle/>
          <a:p>
            <a:r>
              <a:rPr lang="en-US" dirty="0"/>
              <a:t>Drag picture to placeholder or click icon to add</a:t>
            </a:r>
          </a:p>
        </p:txBody>
      </p:sp>
      <p:sp>
        <p:nvSpPr>
          <p:cNvPr id="4" name="Text Placeholder 3"/>
          <p:cNvSpPr>
            <a:spLocks noGrp="1"/>
          </p:cNvSpPr>
          <p:nvPr>
            <p:ph type="body" sz="quarter" idx="12" hasCustomPrompt="1"/>
          </p:nvPr>
        </p:nvSpPr>
        <p:spPr>
          <a:xfrm>
            <a:off x="2473094" y="3201149"/>
            <a:ext cx="7241335" cy="973435"/>
          </a:xfrm>
        </p:spPr>
        <p:txBody>
          <a:bodyPr>
            <a:normAutofit/>
          </a:bodyPr>
          <a:lstStyle>
            <a:lvl1pPr algn="ctr">
              <a:defRPr sz="4400" baseline="0">
                <a:solidFill>
                  <a:srgbClr val="9E7D3C"/>
                </a:solidFill>
                <a:latin typeface="Georgia"/>
                <a:cs typeface="Georgia"/>
              </a:defRPr>
            </a:lvl1pPr>
          </a:lstStyle>
          <a:p>
            <a:pPr lvl="0"/>
            <a:r>
              <a:rPr lang="en-US" dirty="0"/>
              <a:t>SLIDE TITLE</a:t>
            </a:r>
          </a:p>
        </p:txBody>
      </p:sp>
    </p:spTree>
    <p:extLst>
      <p:ext uri="{BB962C8B-B14F-4D97-AF65-F5344CB8AC3E}">
        <p14:creationId xmlns:p14="http://schemas.microsoft.com/office/powerpoint/2010/main" val="752977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_Left_Text_Right">
    <p:spTree>
      <p:nvGrpSpPr>
        <p:cNvPr id="1" name=""/>
        <p:cNvGrpSpPr/>
        <p:nvPr/>
      </p:nvGrpSpPr>
      <p:grpSpPr>
        <a:xfrm>
          <a:off x="0" y="0"/>
          <a:ext cx="0" cy="0"/>
          <a:chOff x="0" y="0"/>
          <a:chExt cx="0" cy="0"/>
        </a:xfrm>
      </p:grpSpPr>
      <p:sp>
        <p:nvSpPr>
          <p:cNvPr id="24" name="Picture Placeholder 23"/>
          <p:cNvSpPr>
            <a:spLocks noGrp="1"/>
          </p:cNvSpPr>
          <p:nvPr>
            <p:ph type="pic" sz="quarter" idx="20"/>
          </p:nvPr>
        </p:nvSpPr>
        <p:spPr>
          <a:xfrm>
            <a:off x="10" y="0"/>
            <a:ext cx="5947471" cy="6858000"/>
          </a:xfrm>
        </p:spPr>
        <p:txBody>
          <a:bodyPr/>
          <a:lstStyle>
            <a:lvl1pPr>
              <a:defRPr>
                <a:solidFill>
                  <a:srgbClr val="A2ABB0"/>
                </a:solidFill>
              </a:defRPr>
            </a:lvl1pPr>
          </a:lstStyle>
          <a:p>
            <a:r>
              <a:rPr lang="en-US" dirty="0"/>
              <a:t>Drag picture to placeholder or click icon to add</a:t>
            </a:r>
            <a:endParaRPr lang="hu-HU" dirty="0"/>
          </a:p>
        </p:txBody>
      </p:sp>
      <p:sp>
        <p:nvSpPr>
          <p:cNvPr id="29" name="Text Placeholder 18"/>
          <p:cNvSpPr>
            <a:spLocks noGrp="1"/>
          </p:cNvSpPr>
          <p:nvPr>
            <p:ph type="body" sz="quarter" idx="25" hasCustomPrompt="1"/>
          </p:nvPr>
        </p:nvSpPr>
        <p:spPr>
          <a:xfrm>
            <a:off x="6167535" y="2575200"/>
            <a:ext cx="5262464" cy="2838824"/>
          </a:xfrm>
        </p:spPr>
        <p:txBody>
          <a:bodyPr>
            <a:normAutofit/>
          </a:bodyPr>
          <a:lstStyle>
            <a:lvl1pPr marL="0" marR="0" indent="0" algn="l" defTabSz="914377" rtl="0" eaLnBrk="1" fontAlgn="auto" latinLnBrk="0" hangingPunct="1">
              <a:lnSpc>
                <a:spcPct val="120000"/>
              </a:lnSpc>
              <a:spcBef>
                <a:spcPts val="1300"/>
              </a:spcBef>
              <a:spcAft>
                <a:spcPts val="0"/>
              </a:spcAft>
              <a:buClrTx/>
              <a:buSzTx/>
              <a:buFont typeface="Arial" pitchFamily="34" charset="0"/>
              <a:buNone/>
              <a:tabLst/>
              <a:defRPr sz="1467" baseline="0">
                <a:solidFill>
                  <a:schemeClr val="tx1"/>
                </a:solidFill>
                <a:latin typeface="Arial"/>
                <a:cs typeface="Arial"/>
              </a:defRPr>
            </a:lvl1pPr>
          </a:lstStyle>
          <a:p>
            <a:pPr marL="0" marR="0" lvl="0" indent="0" algn="l" defTabSz="914377" rtl="0" eaLnBrk="1" fontAlgn="auto" latinLnBrk="0" hangingPunct="1">
              <a:lnSpc>
                <a:spcPct val="120000"/>
              </a:lnSpc>
              <a:spcBef>
                <a:spcPts val="1300"/>
              </a:spcBef>
              <a:spcAft>
                <a:spcPts val="0"/>
              </a:spcAft>
              <a:buClrTx/>
              <a:buSzTx/>
              <a:buFont typeface="Arial" pitchFamily="34" charset="0"/>
              <a:buNone/>
              <a:tabLst/>
              <a:defRPr/>
            </a:pP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Lorem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ipsum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dolor sit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amet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consectetur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adipiscing</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elit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sed</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do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eiusmod</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tempor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incididunt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labore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et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dolore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magna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aliqua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enim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ad minim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veniam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quis</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nostrud</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exercitation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ullamco</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laboris</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nisi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aliquip</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ex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commodo</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consequat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Duis</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aute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irure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dolor in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reprehenderit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in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voluptate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velit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esse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cillum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dolore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eu</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fugiat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nulla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pariatur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Excepteur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sint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occaecat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cupidatat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non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proident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sunt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in culpa qui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officia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deserunt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mollit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anim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id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est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laborum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a:t>
            </a:r>
          </a:p>
          <a:p>
            <a:pPr lvl="0"/>
            <a:endParaRPr lang="en-US" dirty="0"/>
          </a:p>
        </p:txBody>
      </p:sp>
      <p:sp>
        <p:nvSpPr>
          <p:cNvPr id="20" name="Text Placeholder 19"/>
          <p:cNvSpPr>
            <a:spLocks noGrp="1"/>
          </p:cNvSpPr>
          <p:nvPr>
            <p:ph type="body" sz="quarter" idx="28" hasCustomPrompt="1"/>
          </p:nvPr>
        </p:nvSpPr>
        <p:spPr>
          <a:xfrm>
            <a:off x="6140450" y="1992308"/>
            <a:ext cx="5303839" cy="657227"/>
          </a:xfrm>
        </p:spPr>
        <p:txBody>
          <a:bodyPr/>
          <a:lstStyle>
            <a:lvl1pPr marL="0" indent="0">
              <a:lnSpc>
                <a:spcPct val="100000"/>
              </a:lnSpc>
              <a:spcBef>
                <a:spcPts val="0"/>
              </a:spcBef>
              <a:buNone/>
              <a:defRPr baseline="0">
                <a:solidFill>
                  <a:srgbClr val="564420"/>
                </a:solidFill>
              </a:defRPr>
            </a:lvl1pPr>
          </a:lstStyle>
          <a:p>
            <a:pPr lvl="0"/>
            <a:r>
              <a:rPr lang="en-US" dirty="0"/>
              <a:t>CLICK TO ADD HEADER</a:t>
            </a:r>
          </a:p>
        </p:txBody>
      </p:sp>
      <p:sp>
        <p:nvSpPr>
          <p:cNvPr id="22" name="Text Placeholder 21"/>
          <p:cNvSpPr>
            <a:spLocks noGrp="1"/>
          </p:cNvSpPr>
          <p:nvPr>
            <p:ph type="body" sz="quarter" idx="29" hasCustomPrompt="1"/>
          </p:nvPr>
        </p:nvSpPr>
        <p:spPr>
          <a:xfrm>
            <a:off x="6170624" y="5414582"/>
            <a:ext cx="4721225" cy="283511"/>
          </a:xfrm>
        </p:spPr>
        <p:txBody>
          <a:bodyPr>
            <a:normAutofit/>
          </a:bodyPr>
          <a:lstStyle>
            <a:lvl1pPr marL="0" indent="0">
              <a:buNone/>
              <a:defRPr sz="1467" baseline="0">
                <a:solidFill>
                  <a:srgbClr val="9E7D3C"/>
                </a:solidFill>
              </a:defRPr>
            </a:lvl1pPr>
          </a:lstStyle>
          <a:p>
            <a:pPr lvl="0"/>
            <a:r>
              <a:rPr lang="en-US" dirty="0"/>
              <a:t>PHOTO DESCRIPTION OR SIDEBAR INFO Header</a:t>
            </a:r>
          </a:p>
        </p:txBody>
      </p:sp>
      <p:sp>
        <p:nvSpPr>
          <p:cNvPr id="25" name="Text Placeholder 24"/>
          <p:cNvSpPr>
            <a:spLocks noGrp="1"/>
          </p:cNvSpPr>
          <p:nvPr>
            <p:ph type="body" sz="quarter" idx="30" hasCustomPrompt="1"/>
          </p:nvPr>
        </p:nvSpPr>
        <p:spPr>
          <a:xfrm>
            <a:off x="6156326" y="5667556"/>
            <a:ext cx="4900613" cy="896939"/>
          </a:xfrm>
        </p:spPr>
        <p:txBody>
          <a:bodyPr/>
          <a:lstStyle>
            <a:lvl1pPr marL="0" marR="0" indent="0" algn="l" defTabSz="914377" rtl="0" eaLnBrk="1" fontAlgn="auto" latinLnBrk="0" hangingPunct="1">
              <a:lnSpc>
                <a:spcPct val="120000"/>
              </a:lnSpc>
              <a:spcBef>
                <a:spcPts val="0"/>
              </a:spcBef>
              <a:spcAft>
                <a:spcPts val="0"/>
              </a:spcAft>
              <a:buClrTx/>
              <a:buSzTx/>
              <a:buFont typeface="Arial" pitchFamily="34" charset="0"/>
              <a:buNone/>
              <a:tabLst/>
              <a:defRPr sz="1200" baseline="0">
                <a:solidFill>
                  <a:schemeClr val="tx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34" name="Footer Placeholder 33"/>
          <p:cNvSpPr>
            <a:spLocks noGrp="1"/>
          </p:cNvSpPr>
          <p:nvPr>
            <p:ph type="ftr" sz="quarter" idx="31"/>
          </p:nvPr>
        </p:nvSpPr>
        <p:spPr/>
        <p:txBody>
          <a:bodyPr/>
          <a:lstStyle/>
          <a:p>
            <a:r>
              <a:rPr lang="en-US"/>
              <a:t>THE NATURE CONSERVANCY</a:t>
            </a:r>
            <a:endParaRPr lang="en-US" dirty="0"/>
          </a:p>
        </p:txBody>
      </p:sp>
      <p:sp>
        <p:nvSpPr>
          <p:cNvPr id="35" name="Slide Number Placeholder 34"/>
          <p:cNvSpPr>
            <a:spLocks noGrp="1"/>
          </p:cNvSpPr>
          <p:nvPr>
            <p:ph type="sldNum" sz="quarter" idx="32"/>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2647713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_Left_Image_Right">
    <p:spTree>
      <p:nvGrpSpPr>
        <p:cNvPr id="1" name=""/>
        <p:cNvGrpSpPr/>
        <p:nvPr/>
      </p:nvGrpSpPr>
      <p:grpSpPr>
        <a:xfrm>
          <a:off x="0" y="0"/>
          <a:ext cx="0" cy="0"/>
          <a:chOff x="0" y="0"/>
          <a:chExt cx="0" cy="0"/>
        </a:xfrm>
      </p:grpSpPr>
      <p:sp>
        <p:nvSpPr>
          <p:cNvPr id="24" name="Picture Placeholder 23"/>
          <p:cNvSpPr>
            <a:spLocks noGrp="1"/>
          </p:cNvSpPr>
          <p:nvPr>
            <p:ph type="pic" sz="quarter" idx="20"/>
          </p:nvPr>
        </p:nvSpPr>
        <p:spPr>
          <a:xfrm>
            <a:off x="6244533" y="0"/>
            <a:ext cx="5947471" cy="6858000"/>
          </a:xfrm>
        </p:spPr>
        <p:txBody>
          <a:bodyPr/>
          <a:lstStyle>
            <a:lvl1pPr>
              <a:defRPr>
                <a:solidFill>
                  <a:srgbClr val="A2ABB0"/>
                </a:solidFill>
              </a:defRPr>
            </a:lvl1pPr>
          </a:lstStyle>
          <a:p>
            <a:r>
              <a:rPr lang="en-US" dirty="0"/>
              <a:t>Drag picture to placeholder or click icon to add</a:t>
            </a:r>
            <a:endParaRPr lang="hu-HU" dirty="0"/>
          </a:p>
        </p:txBody>
      </p:sp>
      <p:sp>
        <p:nvSpPr>
          <p:cNvPr id="29" name="Text Placeholder 18"/>
          <p:cNvSpPr>
            <a:spLocks noGrp="1"/>
          </p:cNvSpPr>
          <p:nvPr>
            <p:ph type="body" sz="quarter" idx="25" hasCustomPrompt="1"/>
          </p:nvPr>
        </p:nvSpPr>
        <p:spPr>
          <a:xfrm>
            <a:off x="421127" y="2575200"/>
            <a:ext cx="5262464" cy="2838824"/>
          </a:xfrm>
        </p:spPr>
        <p:txBody>
          <a:bodyPr>
            <a:normAutofit/>
          </a:bodyPr>
          <a:lstStyle>
            <a:lvl1pPr marL="0" marR="0" indent="0" algn="l" defTabSz="914377" rtl="0" eaLnBrk="1" fontAlgn="auto" latinLnBrk="0" hangingPunct="1">
              <a:lnSpc>
                <a:spcPct val="120000"/>
              </a:lnSpc>
              <a:spcBef>
                <a:spcPts val="1300"/>
              </a:spcBef>
              <a:spcAft>
                <a:spcPts val="0"/>
              </a:spcAft>
              <a:buClrTx/>
              <a:buSzTx/>
              <a:buFont typeface="Arial" pitchFamily="34" charset="0"/>
              <a:buNone/>
              <a:tabLst/>
              <a:defRPr sz="1467" baseline="0">
                <a:solidFill>
                  <a:schemeClr val="tx1"/>
                </a:solidFill>
                <a:latin typeface="Arial"/>
                <a:cs typeface="Arial"/>
              </a:defRPr>
            </a:lvl1pPr>
          </a:lstStyle>
          <a:p>
            <a:pPr marL="0" marR="0" lvl="0" indent="0" algn="l" defTabSz="914377" rtl="0" eaLnBrk="1" fontAlgn="auto" latinLnBrk="0" hangingPunct="1">
              <a:lnSpc>
                <a:spcPct val="120000"/>
              </a:lnSpc>
              <a:spcBef>
                <a:spcPts val="1300"/>
              </a:spcBef>
              <a:spcAft>
                <a:spcPts val="0"/>
              </a:spcAft>
              <a:buClrTx/>
              <a:buSzTx/>
              <a:buFont typeface="Arial" pitchFamily="34" charset="0"/>
              <a:buNone/>
              <a:tabLst/>
              <a:defRPr/>
            </a:pP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Lorem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ipsum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dolor sit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amet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consectetur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adipiscing</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elit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sed</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do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eiusmod</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tempor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incididunt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labore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et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dolore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magna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aliqua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enim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ad minim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veniam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quis</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nostrud</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exercitation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ullamco</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laboris</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nisi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ut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aliquip</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ex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commodo</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consequat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Duis</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aute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irure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dolor in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reprehenderit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in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voluptate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velit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esse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cillum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dolore</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eu</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fugiat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nulla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pariatur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Excepteur</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sint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occaecat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cupidatat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non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proident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sunt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in culpa qui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officia</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deserunt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mollit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anim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id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est</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 </a:t>
            </a:r>
            <a:r>
              <a:rPr kumimoji="0" lang="en-US" sz="1467" b="0" i="0" u="none" strike="noStrike" kern="1200" cap="none" spc="0" normalizeH="0" baseline="0" noProof="0" dirty="0" err="1">
                <a:ln>
                  <a:noFill/>
                </a:ln>
                <a:solidFill>
                  <a:srgbClr val="161108"/>
                </a:solidFill>
                <a:effectLst/>
                <a:uLnTx/>
                <a:uFillTx/>
                <a:latin typeface="Arial" charset="0"/>
                <a:ea typeface="Arial" charset="0"/>
                <a:cs typeface="Arial" charset="0"/>
              </a:rPr>
              <a:t>laborum</a:t>
            </a:r>
            <a:r>
              <a:rPr kumimoji="0" lang="en-US" sz="1467" b="0" i="0" u="none" strike="noStrike" kern="1200" cap="none" spc="0" normalizeH="0" baseline="0" noProof="0" dirty="0">
                <a:ln>
                  <a:noFill/>
                </a:ln>
                <a:solidFill>
                  <a:srgbClr val="161108"/>
                </a:solidFill>
                <a:effectLst/>
                <a:uLnTx/>
                <a:uFillTx/>
                <a:latin typeface="Arial" charset="0"/>
                <a:ea typeface="Arial" charset="0"/>
                <a:cs typeface="Arial" charset="0"/>
              </a:rPr>
              <a:t>.</a:t>
            </a:r>
          </a:p>
          <a:p>
            <a:pPr lvl="0"/>
            <a:endParaRPr lang="en-US" dirty="0"/>
          </a:p>
        </p:txBody>
      </p:sp>
      <p:sp>
        <p:nvSpPr>
          <p:cNvPr id="20" name="Text Placeholder 19"/>
          <p:cNvSpPr>
            <a:spLocks noGrp="1"/>
          </p:cNvSpPr>
          <p:nvPr>
            <p:ph type="body" sz="quarter" idx="28" hasCustomPrompt="1"/>
          </p:nvPr>
        </p:nvSpPr>
        <p:spPr>
          <a:xfrm>
            <a:off x="394045" y="1992308"/>
            <a:ext cx="5303839" cy="657227"/>
          </a:xfrm>
        </p:spPr>
        <p:txBody>
          <a:bodyPr/>
          <a:lstStyle>
            <a:lvl1pPr marL="0" indent="0">
              <a:lnSpc>
                <a:spcPct val="100000"/>
              </a:lnSpc>
              <a:spcBef>
                <a:spcPts val="0"/>
              </a:spcBef>
              <a:buNone/>
              <a:defRPr baseline="0">
                <a:solidFill>
                  <a:srgbClr val="564420"/>
                </a:solidFill>
              </a:defRPr>
            </a:lvl1pPr>
          </a:lstStyle>
          <a:p>
            <a:pPr lvl="0"/>
            <a:r>
              <a:rPr lang="en-US" dirty="0"/>
              <a:t>CLICK TO ADD HEADER</a:t>
            </a:r>
          </a:p>
        </p:txBody>
      </p:sp>
      <p:sp>
        <p:nvSpPr>
          <p:cNvPr id="22" name="Text Placeholder 21"/>
          <p:cNvSpPr>
            <a:spLocks noGrp="1"/>
          </p:cNvSpPr>
          <p:nvPr>
            <p:ph type="body" sz="quarter" idx="29" hasCustomPrompt="1"/>
          </p:nvPr>
        </p:nvSpPr>
        <p:spPr>
          <a:xfrm>
            <a:off x="424216" y="5414582"/>
            <a:ext cx="4721225" cy="283511"/>
          </a:xfrm>
        </p:spPr>
        <p:txBody>
          <a:bodyPr>
            <a:normAutofit/>
          </a:bodyPr>
          <a:lstStyle>
            <a:lvl1pPr marL="0" indent="0">
              <a:buNone/>
              <a:defRPr sz="1467" baseline="0">
                <a:solidFill>
                  <a:srgbClr val="9E7D3C"/>
                </a:solidFill>
              </a:defRPr>
            </a:lvl1pPr>
          </a:lstStyle>
          <a:p>
            <a:pPr lvl="0"/>
            <a:r>
              <a:rPr lang="en-US" dirty="0"/>
              <a:t>PHOTO DESCRIPTION OR SIDEBAR INFO Header</a:t>
            </a:r>
          </a:p>
        </p:txBody>
      </p:sp>
      <p:sp>
        <p:nvSpPr>
          <p:cNvPr id="25" name="Text Placeholder 24"/>
          <p:cNvSpPr>
            <a:spLocks noGrp="1"/>
          </p:cNvSpPr>
          <p:nvPr>
            <p:ph type="body" sz="quarter" idx="30" hasCustomPrompt="1"/>
          </p:nvPr>
        </p:nvSpPr>
        <p:spPr>
          <a:xfrm>
            <a:off x="409918" y="5667556"/>
            <a:ext cx="4900613" cy="896939"/>
          </a:xfrm>
        </p:spPr>
        <p:txBody>
          <a:bodyPr/>
          <a:lstStyle>
            <a:lvl1pPr marL="0" marR="0" indent="0" algn="l" defTabSz="914377" rtl="0" eaLnBrk="1" fontAlgn="auto" latinLnBrk="0" hangingPunct="1">
              <a:lnSpc>
                <a:spcPct val="120000"/>
              </a:lnSpc>
              <a:spcBef>
                <a:spcPts val="0"/>
              </a:spcBef>
              <a:spcAft>
                <a:spcPts val="0"/>
              </a:spcAft>
              <a:buClrTx/>
              <a:buSzTx/>
              <a:buFont typeface="Arial" pitchFamily="34" charset="0"/>
              <a:buNone/>
              <a:tabLst/>
              <a:defRPr sz="1200" baseline="0">
                <a:solidFill>
                  <a:schemeClr val="tx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34" name="Footer Placeholder 33"/>
          <p:cNvSpPr>
            <a:spLocks noGrp="1"/>
          </p:cNvSpPr>
          <p:nvPr>
            <p:ph type="ftr" sz="quarter" idx="31"/>
          </p:nvPr>
        </p:nvSpPr>
        <p:spPr/>
        <p:txBody>
          <a:bodyPr/>
          <a:lstStyle/>
          <a:p>
            <a:r>
              <a:rPr lang="en-US"/>
              <a:t>THE NATURE CONSERVANCY</a:t>
            </a:r>
            <a:endParaRPr lang="en-US" dirty="0"/>
          </a:p>
        </p:txBody>
      </p:sp>
      <p:sp>
        <p:nvSpPr>
          <p:cNvPr id="35" name="Slide Number Placeholder 34"/>
          <p:cNvSpPr>
            <a:spLocks noGrp="1"/>
          </p:cNvSpPr>
          <p:nvPr>
            <p:ph type="sldNum" sz="quarter" idx="32"/>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3258585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RG Quote or Fact">
    <p:bg>
      <p:bgRef idx="1001">
        <a:schemeClr val="bg1"/>
      </p:bgRef>
    </p:bg>
    <p:spTree>
      <p:nvGrpSpPr>
        <p:cNvPr id="1" name=""/>
        <p:cNvGrpSpPr/>
        <p:nvPr/>
      </p:nvGrpSpPr>
      <p:grpSpPr>
        <a:xfrm>
          <a:off x="0" y="0"/>
          <a:ext cx="0" cy="0"/>
          <a:chOff x="0" y="0"/>
          <a:chExt cx="0" cy="0"/>
        </a:xfrm>
      </p:grpSpPr>
      <p:pic>
        <p:nvPicPr>
          <p:cNvPr id="16" name="Picture 15" descr="TNCLogoPrimary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2829" y="4311683"/>
            <a:ext cx="2467431" cy="712936"/>
          </a:xfrm>
          <a:prstGeom prst="rect">
            <a:avLst/>
          </a:prstGeom>
        </p:spPr>
      </p:pic>
      <p:sp>
        <p:nvSpPr>
          <p:cNvPr id="3" name="Text Placeholder 2"/>
          <p:cNvSpPr>
            <a:spLocks noGrp="1"/>
          </p:cNvSpPr>
          <p:nvPr>
            <p:ph type="body" sz="quarter" idx="12" hasCustomPrompt="1"/>
          </p:nvPr>
        </p:nvSpPr>
        <p:spPr>
          <a:xfrm>
            <a:off x="1060459" y="2062170"/>
            <a:ext cx="9861551" cy="2046287"/>
          </a:xfrm>
        </p:spPr>
        <p:txBody>
          <a:bodyPr>
            <a:normAutofit/>
          </a:bodyPr>
          <a:lstStyle>
            <a:lvl1pPr algn="ctr">
              <a:lnSpc>
                <a:spcPct val="100000"/>
              </a:lnSpc>
              <a:defRPr sz="5467">
                <a:solidFill>
                  <a:schemeClr val="accent4"/>
                </a:solidFill>
                <a:latin typeface="Georgia"/>
                <a:cs typeface="Georgia"/>
              </a:defRPr>
            </a:lvl1pPr>
          </a:lstStyle>
          <a:p>
            <a:pPr lvl="0"/>
            <a:r>
              <a:rPr lang="en-US" dirty="0"/>
              <a:t>Conserve the lands and water on which all life depends.</a:t>
            </a:r>
          </a:p>
        </p:txBody>
      </p:sp>
      <p:sp>
        <p:nvSpPr>
          <p:cNvPr id="18" name="Text Placeholder 17"/>
          <p:cNvSpPr>
            <a:spLocks noGrp="1"/>
          </p:cNvSpPr>
          <p:nvPr>
            <p:ph type="body" sz="quarter" idx="13" hasCustomPrompt="1"/>
          </p:nvPr>
        </p:nvSpPr>
        <p:spPr>
          <a:xfrm>
            <a:off x="299114" y="672541"/>
            <a:ext cx="2344737" cy="552451"/>
          </a:xfrm>
        </p:spPr>
        <p:txBody>
          <a:bodyPr/>
          <a:lstStyle>
            <a:lvl1pPr marL="0" indent="0">
              <a:lnSpc>
                <a:spcPct val="120000"/>
              </a:lnSpc>
              <a:spcBef>
                <a:spcPts val="0"/>
              </a:spcBef>
              <a:defRPr spc="0" baseline="0">
                <a:solidFill>
                  <a:schemeClr val="accent4"/>
                </a:solidFill>
              </a:defRPr>
            </a:lvl1pPr>
          </a:lstStyle>
          <a:p>
            <a:pPr lvl="0"/>
            <a:r>
              <a:rPr lang="en-US" dirty="0"/>
              <a:t>OUR MISSION</a:t>
            </a:r>
          </a:p>
        </p:txBody>
      </p:sp>
      <p:sp>
        <p:nvSpPr>
          <p:cNvPr id="22" name="Footer Placeholder 21"/>
          <p:cNvSpPr>
            <a:spLocks noGrp="1"/>
          </p:cNvSpPr>
          <p:nvPr>
            <p:ph type="ftr" sz="quarter" idx="14"/>
          </p:nvPr>
        </p:nvSpPr>
        <p:spPr/>
        <p:txBody>
          <a:bodyPr/>
          <a:lstStyle/>
          <a:p>
            <a:r>
              <a:rPr lang="en-US"/>
              <a:t>THE NATURE CONSERVANCY</a:t>
            </a:r>
            <a:endParaRPr lang="en-US" dirty="0"/>
          </a:p>
        </p:txBody>
      </p:sp>
      <p:sp>
        <p:nvSpPr>
          <p:cNvPr id="23" name="Slide Number Placeholder 22"/>
          <p:cNvSpPr>
            <a:spLocks noGrp="1"/>
          </p:cNvSpPr>
          <p:nvPr>
            <p:ph type="sldNum" sz="quarter" idx="15"/>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132703460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4 Image &amp; Text">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581317" y="4224867"/>
            <a:ext cx="2470151" cy="2188556"/>
          </a:xfrm>
        </p:spPr>
        <p:txBody>
          <a:bodyPr>
            <a:normAutofit/>
          </a:bodyPr>
          <a:lstStyle>
            <a:lvl1pPr marL="0" indent="0" algn="l">
              <a:lnSpc>
                <a:spcPct val="130000"/>
              </a:lnSpc>
              <a:spcBef>
                <a:spcPts val="0"/>
              </a:spcBef>
              <a:buNone/>
              <a:defRPr sz="1200">
                <a:solidFill>
                  <a:schemeClr val="bg1">
                    <a:lumMod val="10000"/>
                  </a:schemeClr>
                </a:solidFill>
                <a:latin typeface="Arial"/>
                <a:cs typeface="Arial"/>
              </a:defRPr>
            </a:lvl1pPr>
          </a:lstStyle>
          <a:p>
            <a:pPr lvl="0"/>
            <a:r>
              <a:rPr lang="en-US" dirty="0"/>
              <a:t>Click to edit Master text styles</a:t>
            </a:r>
          </a:p>
        </p:txBody>
      </p:sp>
      <p:sp>
        <p:nvSpPr>
          <p:cNvPr id="24" name="Picture Placeholder 23"/>
          <p:cNvSpPr>
            <a:spLocks noGrp="1"/>
          </p:cNvSpPr>
          <p:nvPr>
            <p:ph type="pic" sz="quarter" idx="20"/>
          </p:nvPr>
        </p:nvSpPr>
        <p:spPr>
          <a:xfrm>
            <a:off x="657227" y="1618945"/>
            <a:ext cx="2470151" cy="1811339"/>
          </a:xfrm>
        </p:spPr>
        <p:txBody>
          <a:bodyPr/>
          <a:lstStyle/>
          <a:p>
            <a:r>
              <a:rPr lang="en-US" dirty="0"/>
              <a:t>Drag picture to placeholder or click icon to add</a:t>
            </a:r>
            <a:endParaRPr lang="hu-HU" dirty="0"/>
          </a:p>
        </p:txBody>
      </p:sp>
      <p:sp>
        <p:nvSpPr>
          <p:cNvPr id="25" name="Picture Placeholder 23"/>
          <p:cNvSpPr>
            <a:spLocks noGrp="1"/>
          </p:cNvSpPr>
          <p:nvPr>
            <p:ph type="pic" sz="quarter" idx="21"/>
          </p:nvPr>
        </p:nvSpPr>
        <p:spPr>
          <a:xfrm>
            <a:off x="3446243" y="1618945"/>
            <a:ext cx="2470151" cy="1811339"/>
          </a:xfrm>
        </p:spPr>
        <p:txBody>
          <a:bodyPr/>
          <a:lstStyle/>
          <a:p>
            <a:r>
              <a:rPr lang="en-US"/>
              <a:t>Drag picture to placeholder or click icon to add</a:t>
            </a:r>
            <a:endParaRPr lang="hu-HU"/>
          </a:p>
        </p:txBody>
      </p:sp>
      <p:sp>
        <p:nvSpPr>
          <p:cNvPr id="26" name="Picture Placeholder 23"/>
          <p:cNvSpPr>
            <a:spLocks noGrp="1"/>
          </p:cNvSpPr>
          <p:nvPr>
            <p:ph type="pic" sz="quarter" idx="22"/>
          </p:nvPr>
        </p:nvSpPr>
        <p:spPr>
          <a:xfrm>
            <a:off x="6212767" y="1618945"/>
            <a:ext cx="2470151" cy="1811339"/>
          </a:xfrm>
        </p:spPr>
        <p:txBody>
          <a:bodyPr/>
          <a:lstStyle/>
          <a:p>
            <a:r>
              <a:rPr lang="en-US"/>
              <a:t>Drag picture to placeholder or click icon to add</a:t>
            </a:r>
            <a:endParaRPr lang="hu-HU"/>
          </a:p>
        </p:txBody>
      </p:sp>
      <p:sp>
        <p:nvSpPr>
          <p:cNvPr id="27" name="Picture Placeholder 23"/>
          <p:cNvSpPr>
            <a:spLocks noGrp="1"/>
          </p:cNvSpPr>
          <p:nvPr>
            <p:ph type="pic" sz="quarter" idx="23"/>
          </p:nvPr>
        </p:nvSpPr>
        <p:spPr>
          <a:xfrm>
            <a:off x="8946009" y="1618945"/>
            <a:ext cx="2470151" cy="1811339"/>
          </a:xfrm>
        </p:spPr>
        <p:txBody>
          <a:bodyPr/>
          <a:lstStyle/>
          <a:p>
            <a:r>
              <a:rPr lang="en-US"/>
              <a:t>Drag picture to placeholder or click icon to add</a:t>
            </a:r>
            <a:endParaRPr lang="hu-HU"/>
          </a:p>
        </p:txBody>
      </p:sp>
      <p:sp>
        <p:nvSpPr>
          <p:cNvPr id="28" name="Text Placeholder 18"/>
          <p:cNvSpPr>
            <a:spLocks noGrp="1"/>
          </p:cNvSpPr>
          <p:nvPr>
            <p:ph type="body" sz="quarter" idx="24"/>
          </p:nvPr>
        </p:nvSpPr>
        <p:spPr>
          <a:xfrm>
            <a:off x="3372465" y="4224864"/>
            <a:ext cx="2470151" cy="2186440"/>
          </a:xfrm>
        </p:spPr>
        <p:txBody>
          <a:bodyPr>
            <a:normAutofit/>
          </a:bodyPr>
          <a:lstStyle>
            <a:lvl1pPr marL="0" indent="0" algn="l">
              <a:lnSpc>
                <a:spcPct val="130000"/>
              </a:lnSpc>
              <a:spcBef>
                <a:spcPts val="0"/>
              </a:spcBef>
              <a:buNone/>
              <a:defRPr sz="1200" spc="0">
                <a:solidFill>
                  <a:schemeClr val="tx1"/>
                </a:solidFill>
                <a:latin typeface="Arial"/>
                <a:cs typeface="Arial"/>
              </a:defRPr>
            </a:lvl1pPr>
          </a:lstStyle>
          <a:p>
            <a:pPr lvl="0"/>
            <a:r>
              <a:rPr lang="en-US" dirty="0"/>
              <a:t>Click to edit Master text styles</a:t>
            </a:r>
          </a:p>
        </p:txBody>
      </p:sp>
      <p:cxnSp>
        <p:nvCxnSpPr>
          <p:cNvPr id="8" name="Straight Connector 7"/>
          <p:cNvCxnSpPr/>
          <p:nvPr userDrawn="1"/>
        </p:nvCxnSpPr>
        <p:spPr>
          <a:xfrm>
            <a:off x="657224" y="3550619"/>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446232" y="3550619"/>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12756" y="3550619"/>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946007" y="3550619"/>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7" hasCustomPrompt="1"/>
          </p:nvPr>
        </p:nvSpPr>
        <p:spPr>
          <a:xfrm>
            <a:off x="580904" y="3604729"/>
            <a:ext cx="2369499"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19" name="Text Placeholder 3"/>
          <p:cNvSpPr>
            <a:spLocks noGrp="1"/>
          </p:cNvSpPr>
          <p:nvPr>
            <p:ph type="body" sz="quarter" idx="28" hasCustomPrompt="1"/>
          </p:nvPr>
        </p:nvSpPr>
        <p:spPr>
          <a:xfrm>
            <a:off x="3365608" y="3607970"/>
            <a:ext cx="2552592" cy="312543"/>
          </a:xfrm>
        </p:spPr>
        <p:txBody>
          <a:bodyPr>
            <a:noAutofit/>
          </a:bodyPr>
          <a:lstStyle>
            <a:lvl1pPr marL="0" indent="0">
              <a:lnSpc>
                <a:spcPct val="100000"/>
              </a:lnSpc>
              <a:buNone/>
              <a:defRPr sz="1600">
                <a:solidFill>
                  <a:schemeClr val="accent3"/>
                </a:solidFill>
                <a:latin typeface="Arial"/>
                <a:cs typeface="Arial"/>
              </a:defRPr>
            </a:lvl1pPr>
          </a:lstStyle>
          <a:p>
            <a:pPr lvl="0"/>
            <a:r>
              <a:rPr lang="en-US" dirty="0"/>
              <a:t>TITLE</a:t>
            </a:r>
          </a:p>
        </p:txBody>
      </p:sp>
      <p:sp>
        <p:nvSpPr>
          <p:cNvPr id="21" name="Text Placeholder 18"/>
          <p:cNvSpPr>
            <a:spLocks noGrp="1"/>
          </p:cNvSpPr>
          <p:nvPr>
            <p:ph type="body" sz="quarter" idx="29"/>
          </p:nvPr>
        </p:nvSpPr>
        <p:spPr>
          <a:xfrm>
            <a:off x="6118485" y="4219223"/>
            <a:ext cx="2545736" cy="2201253"/>
          </a:xfrm>
        </p:spPr>
        <p:txBody>
          <a:bodyPr>
            <a:normAutofit/>
          </a:bodyPr>
          <a:lstStyle>
            <a:lvl1pPr marL="0" indent="0" algn="l">
              <a:lnSpc>
                <a:spcPct val="130000"/>
              </a:lnSpc>
              <a:spcBef>
                <a:spcPts val="0"/>
              </a:spcBef>
              <a:buNone/>
              <a:defRPr sz="1200" spc="0">
                <a:solidFill>
                  <a:srgbClr val="161108"/>
                </a:solidFill>
                <a:latin typeface="Arial"/>
                <a:cs typeface="Arial"/>
              </a:defRPr>
            </a:lvl1pPr>
          </a:lstStyle>
          <a:p>
            <a:pPr lvl="0"/>
            <a:r>
              <a:rPr lang="en-US" dirty="0"/>
              <a:t>Click to edit Master text styles</a:t>
            </a:r>
          </a:p>
        </p:txBody>
      </p:sp>
      <p:sp>
        <p:nvSpPr>
          <p:cNvPr id="22" name="Text Placeholder 3"/>
          <p:cNvSpPr>
            <a:spLocks noGrp="1"/>
          </p:cNvSpPr>
          <p:nvPr>
            <p:ph type="body" sz="quarter" idx="30" hasCustomPrompt="1"/>
          </p:nvPr>
        </p:nvSpPr>
        <p:spPr>
          <a:xfrm>
            <a:off x="6118576" y="3605853"/>
            <a:ext cx="2489200" cy="312543"/>
          </a:xfrm>
        </p:spPr>
        <p:txBody>
          <a:bodyPr>
            <a:noAutofit/>
          </a:bodyPr>
          <a:lstStyle>
            <a:lvl1pPr marL="0" indent="0">
              <a:lnSpc>
                <a:spcPct val="100000"/>
              </a:lnSpc>
              <a:buNone/>
              <a:defRPr sz="1600">
                <a:solidFill>
                  <a:srgbClr val="7A612E"/>
                </a:solidFill>
                <a:latin typeface="Arial"/>
                <a:cs typeface="Arial"/>
              </a:defRPr>
            </a:lvl1pPr>
          </a:lstStyle>
          <a:p>
            <a:pPr lvl="0"/>
            <a:r>
              <a:rPr lang="en-US" dirty="0"/>
              <a:t>TITLE</a:t>
            </a:r>
          </a:p>
        </p:txBody>
      </p:sp>
      <p:sp>
        <p:nvSpPr>
          <p:cNvPr id="23" name="Text Placeholder 18"/>
          <p:cNvSpPr>
            <a:spLocks noGrp="1"/>
          </p:cNvSpPr>
          <p:nvPr>
            <p:ph type="body" sz="quarter" idx="31"/>
          </p:nvPr>
        </p:nvSpPr>
        <p:spPr>
          <a:xfrm>
            <a:off x="8884266" y="4196642"/>
            <a:ext cx="2461068" cy="2199140"/>
          </a:xfrm>
        </p:spPr>
        <p:txBody>
          <a:bodyPr>
            <a:normAutofit/>
          </a:bodyPr>
          <a:lstStyle>
            <a:lvl1pPr marL="0" indent="0" algn="l">
              <a:lnSpc>
                <a:spcPct val="130000"/>
              </a:lnSpc>
              <a:spcBef>
                <a:spcPts val="0"/>
              </a:spcBef>
              <a:buNone/>
              <a:defRPr sz="1200" spc="0">
                <a:solidFill>
                  <a:srgbClr val="161108"/>
                </a:solidFill>
                <a:latin typeface="Arial"/>
                <a:cs typeface="Arial"/>
              </a:defRPr>
            </a:lvl1pPr>
          </a:lstStyle>
          <a:p>
            <a:pPr lvl="0"/>
            <a:r>
              <a:rPr lang="en-US" dirty="0"/>
              <a:t>Click to edit Master text styles</a:t>
            </a:r>
          </a:p>
        </p:txBody>
      </p:sp>
      <p:sp>
        <p:nvSpPr>
          <p:cNvPr id="7" name="Text Placeholder 6"/>
          <p:cNvSpPr>
            <a:spLocks noGrp="1"/>
          </p:cNvSpPr>
          <p:nvPr>
            <p:ph type="body" sz="quarter" idx="33" hasCustomPrompt="1"/>
          </p:nvPr>
        </p:nvSpPr>
        <p:spPr>
          <a:xfrm>
            <a:off x="416985" y="575737"/>
            <a:ext cx="10998904" cy="802217"/>
          </a:xfrm>
        </p:spPr>
        <p:txBody>
          <a:bodyPr>
            <a:normAutofit/>
          </a:bodyPr>
          <a:lstStyle>
            <a:lvl1pPr>
              <a:defRPr sz="4000" baseline="0">
                <a:solidFill>
                  <a:srgbClr val="564420"/>
                </a:solidFill>
                <a:latin typeface="Georgia"/>
                <a:cs typeface="Georgia"/>
              </a:defRPr>
            </a:lvl1pPr>
          </a:lstStyle>
          <a:p>
            <a:pPr lvl="0"/>
            <a:r>
              <a:rPr lang="en-US" dirty="0"/>
              <a:t>Click to add Header</a:t>
            </a:r>
          </a:p>
        </p:txBody>
      </p:sp>
      <p:sp>
        <p:nvSpPr>
          <p:cNvPr id="32" name="Text Placeholder 3"/>
          <p:cNvSpPr>
            <a:spLocks noGrp="1"/>
          </p:cNvSpPr>
          <p:nvPr>
            <p:ph type="body" sz="quarter" idx="34" hasCustomPrompt="1"/>
          </p:nvPr>
        </p:nvSpPr>
        <p:spPr>
          <a:xfrm>
            <a:off x="8870243" y="3605850"/>
            <a:ext cx="2489200" cy="312543"/>
          </a:xfrm>
        </p:spPr>
        <p:txBody>
          <a:bodyPr>
            <a:noAutofit/>
          </a:bodyPr>
          <a:lstStyle>
            <a:lvl1pPr marL="0" indent="0">
              <a:lnSpc>
                <a:spcPct val="100000"/>
              </a:lnSpc>
              <a:spcBef>
                <a:spcPts val="0"/>
              </a:spcBef>
              <a:buNone/>
              <a:defRPr sz="1600">
                <a:solidFill>
                  <a:schemeClr val="accent3"/>
                </a:solidFill>
                <a:latin typeface="Arial"/>
                <a:cs typeface="Arial"/>
              </a:defRPr>
            </a:lvl1pPr>
          </a:lstStyle>
          <a:p>
            <a:pPr lvl="0"/>
            <a:r>
              <a:rPr lang="en-US" dirty="0"/>
              <a:t>TITLE</a:t>
            </a:r>
          </a:p>
        </p:txBody>
      </p:sp>
      <p:sp>
        <p:nvSpPr>
          <p:cNvPr id="9" name="Footer Placeholder 8"/>
          <p:cNvSpPr>
            <a:spLocks noGrp="1"/>
          </p:cNvSpPr>
          <p:nvPr>
            <p:ph type="ftr" sz="quarter" idx="35"/>
          </p:nvPr>
        </p:nvSpPr>
        <p:spPr/>
        <p:txBody>
          <a:bodyPr/>
          <a:lstStyle/>
          <a:p>
            <a:r>
              <a:rPr lang="en-US"/>
              <a:t>THE NATURE CONSERVANCY</a:t>
            </a:r>
            <a:endParaRPr lang="en-US" dirty="0"/>
          </a:p>
        </p:txBody>
      </p:sp>
      <p:sp>
        <p:nvSpPr>
          <p:cNvPr id="10" name="Slide Number Placeholder 9"/>
          <p:cNvSpPr>
            <a:spLocks noGrp="1"/>
          </p:cNvSpPr>
          <p:nvPr>
            <p:ph type="sldNum" sz="quarter" idx="36"/>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1718386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 4 Image &amp; Text">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581317" y="4224867"/>
            <a:ext cx="1973719" cy="2188556"/>
          </a:xfrm>
        </p:spPr>
        <p:txBody>
          <a:bodyPr>
            <a:normAutofit/>
          </a:bodyPr>
          <a:lstStyle>
            <a:lvl1pPr marL="0" indent="0" algn="l">
              <a:lnSpc>
                <a:spcPct val="130000"/>
              </a:lnSpc>
              <a:spcBef>
                <a:spcPts val="0"/>
              </a:spcBef>
              <a:buNone/>
              <a:defRPr sz="1200">
                <a:solidFill>
                  <a:schemeClr val="bg1">
                    <a:lumMod val="10000"/>
                  </a:schemeClr>
                </a:solidFill>
                <a:latin typeface="Arial"/>
                <a:cs typeface="Arial"/>
              </a:defRPr>
            </a:lvl1pPr>
          </a:lstStyle>
          <a:p>
            <a:pPr lvl="0"/>
            <a:r>
              <a:rPr lang="en-US" dirty="0"/>
              <a:t>Click to edit Master text styles</a:t>
            </a:r>
          </a:p>
        </p:txBody>
      </p:sp>
      <p:sp>
        <p:nvSpPr>
          <p:cNvPr id="24" name="Picture Placeholder 23"/>
          <p:cNvSpPr>
            <a:spLocks noGrp="1"/>
          </p:cNvSpPr>
          <p:nvPr>
            <p:ph type="pic" sz="quarter" idx="20"/>
          </p:nvPr>
        </p:nvSpPr>
        <p:spPr>
          <a:xfrm>
            <a:off x="657230" y="1618945"/>
            <a:ext cx="1973719" cy="1811339"/>
          </a:xfrm>
        </p:spPr>
        <p:txBody>
          <a:bodyPr/>
          <a:lstStyle/>
          <a:p>
            <a:r>
              <a:rPr lang="en-US" dirty="0"/>
              <a:t>Drag picture to placeholder or click icon to add</a:t>
            </a:r>
            <a:endParaRPr lang="hu-HU" dirty="0"/>
          </a:p>
        </p:txBody>
      </p:sp>
      <p:sp>
        <p:nvSpPr>
          <p:cNvPr id="25" name="Picture Placeholder 23"/>
          <p:cNvSpPr>
            <a:spLocks noGrp="1"/>
          </p:cNvSpPr>
          <p:nvPr>
            <p:ph type="pic" sz="quarter" idx="21"/>
          </p:nvPr>
        </p:nvSpPr>
        <p:spPr>
          <a:xfrm>
            <a:off x="2932778" y="1618945"/>
            <a:ext cx="1973719" cy="1811339"/>
          </a:xfrm>
        </p:spPr>
        <p:txBody>
          <a:bodyPr/>
          <a:lstStyle/>
          <a:p>
            <a:r>
              <a:rPr lang="en-US"/>
              <a:t>Drag picture to placeholder or click icon to add</a:t>
            </a:r>
            <a:endParaRPr lang="hu-HU"/>
          </a:p>
        </p:txBody>
      </p:sp>
      <p:sp>
        <p:nvSpPr>
          <p:cNvPr id="26" name="Picture Placeholder 23"/>
          <p:cNvSpPr>
            <a:spLocks noGrp="1"/>
          </p:cNvSpPr>
          <p:nvPr>
            <p:ph type="pic" sz="quarter" idx="22"/>
          </p:nvPr>
        </p:nvSpPr>
        <p:spPr>
          <a:xfrm>
            <a:off x="5185842" y="1618945"/>
            <a:ext cx="1973719" cy="1811339"/>
          </a:xfrm>
        </p:spPr>
        <p:txBody>
          <a:bodyPr/>
          <a:lstStyle/>
          <a:p>
            <a:r>
              <a:rPr lang="en-US" dirty="0"/>
              <a:t>Drag picture to placeholder or click icon to add</a:t>
            </a:r>
            <a:endParaRPr lang="hu-HU" dirty="0"/>
          </a:p>
        </p:txBody>
      </p:sp>
      <p:sp>
        <p:nvSpPr>
          <p:cNvPr id="27" name="Picture Placeholder 23"/>
          <p:cNvSpPr>
            <a:spLocks noGrp="1"/>
          </p:cNvSpPr>
          <p:nvPr>
            <p:ph type="pic" sz="quarter" idx="23"/>
          </p:nvPr>
        </p:nvSpPr>
        <p:spPr>
          <a:xfrm>
            <a:off x="7449323" y="1618945"/>
            <a:ext cx="1973719" cy="1811339"/>
          </a:xfrm>
        </p:spPr>
        <p:txBody>
          <a:bodyPr/>
          <a:lstStyle/>
          <a:p>
            <a:r>
              <a:rPr lang="en-US"/>
              <a:t>Drag picture to placeholder or click icon to add</a:t>
            </a:r>
            <a:endParaRPr lang="hu-HU"/>
          </a:p>
        </p:txBody>
      </p:sp>
      <p:sp>
        <p:nvSpPr>
          <p:cNvPr id="28" name="Text Placeholder 18"/>
          <p:cNvSpPr>
            <a:spLocks noGrp="1"/>
          </p:cNvSpPr>
          <p:nvPr>
            <p:ph type="body" sz="quarter" idx="24"/>
          </p:nvPr>
        </p:nvSpPr>
        <p:spPr>
          <a:xfrm>
            <a:off x="2859005" y="4224864"/>
            <a:ext cx="1973719" cy="2186440"/>
          </a:xfrm>
        </p:spPr>
        <p:txBody>
          <a:bodyPr>
            <a:normAutofit/>
          </a:bodyPr>
          <a:lstStyle>
            <a:lvl1pPr marL="0" indent="0" algn="l">
              <a:lnSpc>
                <a:spcPct val="130000"/>
              </a:lnSpc>
              <a:spcBef>
                <a:spcPts val="0"/>
              </a:spcBef>
              <a:buNone/>
              <a:defRPr sz="1200" spc="0">
                <a:solidFill>
                  <a:schemeClr val="tx1"/>
                </a:solidFill>
                <a:latin typeface="Arial"/>
                <a:cs typeface="Arial"/>
              </a:defRPr>
            </a:lvl1pPr>
          </a:lstStyle>
          <a:p>
            <a:pPr lvl="0"/>
            <a:r>
              <a:rPr lang="en-US" dirty="0"/>
              <a:t>Click to edit Master text styles</a:t>
            </a:r>
          </a:p>
        </p:txBody>
      </p:sp>
      <p:cxnSp>
        <p:nvCxnSpPr>
          <p:cNvPr id="8" name="Straight Connector 7"/>
          <p:cNvCxnSpPr/>
          <p:nvPr userDrawn="1"/>
        </p:nvCxnSpPr>
        <p:spPr>
          <a:xfrm>
            <a:off x="657224" y="3550619"/>
            <a:ext cx="1973720"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932769" y="3550619"/>
            <a:ext cx="1973720"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5185831" y="3550619"/>
            <a:ext cx="1973720"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449319" y="3550619"/>
            <a:ext cx="1973720"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7" hasCustomPrompt="1"/>
          </p:nvPr>
        </p:nvSpPr>
        <p:spPr>
          <a:xfrm>
            <a:off x="580907" y="3604729"/>
            <a:ext cx="1893295"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19" name="Text Placeholder 3"/>
          <p:cNvSpPr>
            <a:spLocks noGrp="1"/>
          </p:cNvSpPr>
          <p:nvPr>
            <p:ph type="body" sz="quarter" idx="28" hasCustomPrompt="1"/>
          </p:nvPr>
        </p:nvSpPr>
        <p:spPr>
          <a:xfrm>
            <a:off x="2852145" y="3607970"/>
            <a:ext cx="2039592" cy="312543"/>
          </a:xfrm>
        </p:spPr>
        <p:txBody>
          <a:bodyPr>
            <a:noAutofit/>
          </a:bodyPr>
          <a:lstStyle>
            <a:lvl1pPr marL="0" indent="0">
              <a:lnSpc>
                <a:spcPct val="100000"/>
              </a:lnSpc>
              <a:buNone/>
              <a:defRPr sz="1600">
                <a:solidFill>
                  <a:schemeClr val="accent3"/>
                </a:solidFill>
                <a:latin typeface="Arial"/>
                <a:cs typeface="Arial"/>
              </a:defRPr>
            </a:lvl1pPr>
          </a:lstStyle>
          <a:p>
            <a:pPr lvl="0"/>
            <a:r>
              <a:rPr lang="en-US" dirty="0"/>
              <a:t>TITLE</a:t>
            </a:r>
          </a:p>
        </p:txBody>
      </p:sp>
      <p:sp>
        <p:nvSpPr>
          <p:cNvPr id="21" name="Text Placeholder 18"/>
          <p:cNvSpPr>
            <a:spLocks noGrp="1"/>
          </p:cNvSpPr>
          <p:nvPr>
            <p:ph type="body" sz="quarter" idx="29"/>
          </p:nvPr>
        </p:nvSpPr>
        <p:spPr>
          <a:xfrm>
            <a:off x="5091564" y="4219223"/>
            <a:ext cx="2034113" cy="2201253"/>
          </a:xfrm>
        </p:spPr>
        <p:txBody>
          <a:bodyPr>
            <a:normAutofit/>
          </a:bodyPr>
          <a:lstStyle>
            <a:lvl1pPr marL="0" indent="0" algn="l">
              <a:lnSpc>
                <a:spcPct val="130000"/>
              </a:lnSpc>
              <a:spcBef>
                <a:spcPts val="0"/>
              </a:spcBef>
              <a:buNone/>
              <a:defRPr sz="1200" spc="0">
                <a:solidFill>
                  <a:srgbClr val="161108"/>
                </a:solidFill>
                <a:latin typeface="Arial"/>
                <a:cs typeface="Arial"/>
              </a:defRPr>
            </a:lvl1pPr>
          </a:lstStyle>
          <a:p>
            <a:pPr lvl="0"/>
            <a:r>
              <a:rPr lang="en-US" dirty="0"/>
              <a:t>Click to edit Master text styles</a:t>
            </a:r>
          </a:p>
        </p:txBody>
      </p:sp>
      <p:sp>
        <p:nvSpPr>
          <p:cNvPr id="22" name="Text Placeholder 3"/>
          <p:cNvSpPr>
            <a:spLocks noGrp="1"/>
          </p:cNvSpPr>
          <p:nvPr>
            <p:ph type="body" sz="quarter" idx="30" hasCustomPrompt="1"/>
          </p:nvPr>
        </p:nvSpPr>
        <p:spPr>
          <a:xfrm>
            <a:off x="5091654" y="3605853"/>
            <a:ext cx="1988940" cy="312543"/>
          </a:xfrm>
        </p:spPr>
        <p:txBody>
          <a:bodyPr>
            <a:noAutofit/>
          </a:bodyPr>
          <a:lstStyle>
            <a:lvl1pPr marL="0" indent="0">
              <a:lnSpc>
                <a:spcPct val="100000"/>
              </a:lnSpc>
              <a:buNone/>
              <a:defRPr sz="1600">
                <a:solidFill>
                  <a:srgbClr val="7A612E"/>
                </a:solidFill>
                <a:latin typeface="Arial"/>
                <a:cs typeface="Arial"/>
              </a:defRPr>
            </a:lvl1pPr>
          </a:lstStyle>
          <a:p>
            <a:pPr lvl="0"/>
            <a:r>
              <a:rPr lang="en-US" dirty="0"/>
              <a:t>TITLE</a:t>
            </a:r>
          </a:p>
        </p:txBody>
      </p:sp>
      <p:sp>
        <p:nvSpPr>
          <p:cNvPr id="23" name="Text Placeholder 18"/>
          <p:cNvSpPr>
            <a:spLocks noGrp="1"/>
          </p:cNvSpPr>
          <p:nvPr>
            <p:ph type="body" sz="quarter" idx="31"/>
          </p:nvPr>
        </p:nvSpPr>
        <p:spPr>
          <a:xfrm>
            <a:off x="7387576" y="4196642"/>
            <a:ext cx="1966461" cy="2199140"/>
          </a:xfrm>
        </p:spPr>
        <p:txBody>
          <a:bodyPr>
            <a:normAutofit/>
          </a:bodyPr>
          <a:lstStyle>
            <a:lvl1pPr marL="0" indent="0" algn="l">
              <a:lnSpc>
                <a:spcPct val="130000"/>
              </a:lnSpc>
              <a:spcBef>
                <a:spcPts val="0"/>
              </a:spcBef>
              <a:buNone/>
              <a:defRPr sz="1200" spc="0">
                <a:solidFill>
                  <a:srgbClr val="161108"/>
                </a:solidFill>
                <a:latin typeface="Arial"/>
                <a:cs typeface="Arial"/>
              </a:defRPr>
            </a:lvl1pPr>
          </a:lstStyle>
          <a:p>
            <a:pPr lvl="0"/>
            <a:r>
              <a:rPr lang="en-US" dirty="0"/>
              <a:t>Click to edit Master text styles</a:t>
            </a:r>
          </a:p>
        </p:txBody>
      </p:sp>
      <p:sp>
        <p:nvSpPr>
          <p:cNvPr id="7" name="Text Placeholder 6"/>
          <p:cNvSpPr>
            <a:spLocks noGrp="1"/>
          </p:cNvSpPr>
          <p:nvPr>
            <p:ph type="body" sz="quarter" idx="33" hasCustomPrompt="1"/>
          </p:nvPr>
        </p:nvSpPr>
        <p:spPr>
          <a:xfrm>
            <a:off x="416985" y="575737"/>
            <a:ext cx="10998904" cy="802217"/>
          </a:xfrm>
        </p:spPr>
        <p:txBody>
          <a:bodyPr>
            <a:normAutofit/>
          </a:bodyPr>
          <a:lstStyle>
            <a:lvl1pPr>
              <a:defRPr sz="4000" spc="0" baseline="0">
                <a:solidFill>
                  <a:schemeClr val="accent4"/>
                </a:solidFill>
                <a:latin typeface="Georgia"/>
                <a:cs typeface="Georgia"/>
              </a:defRPr>
            </a:lvl1pPr>
          </a:lstStyle>
          <a:p>
            <a:pPr lvl="0"/>
            <a:r>
              <a:rPr lang="en-US" dirty="0"/>
              <a:t>Click to add Header</a:t>
            </a:r>
          </a:p>
        </p:txBody>
      </p:sp>
      <p:sp>
        <p:nvSpPr>
          <p:cNvPr id="32" name="Text Placeholder 3"/>
          <p:cNvSpPr>
            <a:spLocks noGrp="1"/>
          </p:cNvSpPr>
          <p:nvPr>
            <p:ph type="body" sz="quarter" idx="34" hasCustomPrompt="1"/>
          </p:nvPr>
        </p:nvSpPr>
        <p:spPr>
          <a:xfrm>
            <a:off x="7373558" y="3605850"/>
            <a:ext cx="1988940" cy="312543"/>
          </a:xfrm>
        </p:spPr>
        <p:txBody>
          <a:bodyPr>
            <a:noAutofit/>
          </a:bodyPr>
          <a:lstStyle>
            <a:lvl1pPr marL="0" indent="0">
              <a:lnSpc>
                <a:spcPct val="100000"/>
              </a:lnSpc>
              <a:spcBef>
                <a:spcPts val="0"/>
              </a:spcBef>
              <a:buNone/>
              <a:defRPr sz="1600">
                <a:solidFill>
                  <a:schemeClr val="accent3"/>
                </a:solidFill>
                <a:latin typeface="Arial"/>
                <a:cs typeface="Arial"/>
              </a:defRPr>
            </a:lvl1pPr>
          </a:lstStyle>
          <a:p>
            <a:pPr lvl="0"/>
            <a:r>
              <a:rPr lang="en-US" dirty="0"/>
              <a:t>TITLE</a:t>
            </a:r>
          </a:p>
        </p:txBody>
      </p:sp>
      <p:sp>
        <p:nvSpPr>
          <p:cNvPr id="9" name="Footer Placeholder 8"/>
          <p:cNvSpPr>
            <a:spLocks noGrp="1"/>
          </p:cNvSpPr>
          <p:nvPr>
            <p:ph type="ftr" sz="quarter" idx="35"/>
          </p:nvPr>
        </p:nvSpPr>
        <p:spPr/>
        <p:txBody>
          <a:bodyPr/>
          <a:lstStyle/>
          <a:p>
            <a:r>
              <a:rPr lang="en-US"/>
              <a:t>THE NATURE CONSERVANCY</a:t>
            </a:r>
            <a:endParaRPr lang="en-US" dirty="0"/>
          </a:p>
        </p:txBody>
      </p:sp>
      <p:sp>
        <p:nvSpPr>
          <p:cNvPr id="10" name="Slide Number Placeholder 9"/>
          <p:cNvSpPr>
            <a:spLocks noGrp="1"/>
          </p:cNvSpPr>
          <p:nvPr>
            <p:ph type="sldNum" sz="quarter" idx="36"/>
          </p:nvPr>
        </p:nvSpPr>
        <p:spPr/>
        <p:txBody>
          <a:bodyPr/>
          <a:lstStyle/>
          <a:p>
            <a:fld id="{3841AF5F-C693-7F48-A791-DA6BA8150293}" type="slidenum">
              <a:rPr lang="en-US" smtClean="0"/>
              <a:pPr/>
              <a:t>‹#›</a:t>
            </a:fld>
            <a:endParaRPr lang="en-US" dirty="0"/>
          </a:p>
        </p:txBody>
      </p:sp>
      <p:sp>
        <p:nvSpPr>
          <p:cNvPr id="29" name="Picture Placeholder 23"/>
          <p:cNvSpPr>
            <a:spLocks noGrp="1"/>
          </p:cNvSpPr>
          <p:nvPr>
            <p:ph type="pic" sz="quarter" idx="37"/>
          </p:nvPr>
        </p:nvSpPr>
        <p:spPr>
          <a:xfrm>
            <a:off x="9673599" y="1603649"/>
            <a:ext cx="1973719" cy="1811339"/>
          </a:xfrm>
        </p:spPr>
        <p:txBody>
          <a:bodyPr/>
          <a:lstStyle/>
          <a:p>
            <a:r>
              <a:rPr lang="en-US"/>
              <a:t>Drag picture to placeholder or click icon to add</a:t>
            </a:r>
            <a:endParaRPr lang="hu-HU"/>
          </a:p>
        </p:txBody>
      </p:sp>
      <p:cxnSp>
        <p:nvCxnSpPr>
          <p:cNvPr id="30" name="Straight Connector 29"/>
          <p:cNvCxnSpPr/>
          <p:nvPr userDrawn="1"/>
        </p:nvCxnSpPr>
        <p:spPr>
          <a:xfrm>
            <a:off x="9673595" y="3535324"/>
            <a:ext cx="1973720"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
        <p:nvSpPr>
          <p:cNvPr id="31" name="Text Placeholder 18"/>
          <p:cNvSpPr>
            <a:spLocks noGrp="1"/>
          </p:cNvSpPr>
          <p:nvPr>
            <p:ph type="body" sz="quarter" idx="38"/>
          </p:nvPr>
        </p:nvSpPr>
        <p:spPr>
          <a:xfrm>
            <a:off x="9611852" y="4181347"/>
            <a:ext cx="1966461" cy="2199140"/>
          </a:xfrm>
        </p:spPr>
        <p:txBody>
          <a:bodyPr>
            <a:normAutofit/>
          </a:bodyPr>
          <a:lstStyle>
            <a:lvl1pPr marL="0" indent="0" algn="l">
              <a:lnSpc>
                <a:spcPct val="130000"/>
              </a:lnSpc>
              <a:spcBef>
                <a:spcPts val="0"/>
              </a:spcBef>
              <a:buNone/>
              <a:defRPr sz="1200" spc="0">
                <a:solidFill>
                  <a:srgbClr val="161108"/>
                </a:solidFill>
                <a:latin typeface="Arial"/>
                <a:cs typeface="Arial"/>
              </a:defRPr>
            </a:lvl1pPr>
          </a:lstStyle>
          <a:p>
            <a:pPr lvl="0"/>
            <a:r>
              <a:rPr lang="en-US" dirty="0"/>
              <a:t>Click to edit Master text styles</a:t>
            </a:r>
          </a:p>
        </p:txBody>
      </p:sp>
      <p:sp>
        <p:nvSpPr>
          <p:cNvPr id="33" name="Text Placeholder 3"/>
          <p:cNvSpPr>
            <a:spLocks noGrp="1"/>
          </p:cNvSpPr>
          <p:nvPr>
            <p:ph type="body" sz="quarter" idx="39" hasCustomPrompt="1"/>
          </p:nvPr>
        </p:nvSpPr>
        <p:spPr>
          <a:xfrm>
            <a:off x="9597831" y="3590555"/>
            <a:ext cx="1988940" cy="312543"/>
          </a:xfrm>
        </p:spPr>
        <p:txBody>
          <a:bodyPr>
            <a:noAutofit/>
          </a:bodyPr>
          <a:lstStyle>
            <a:lvl1pPr marL="0" indent="0">
              <a:lnSpc>
                <a:spcPct val="100000"/>
              </a:lnSpc>
              <a:spcBef>
                <a:spcPts val="0"/>
              </a:spcBef>
              <a:buNone/>
              <a:defRPr sz="1600">
                <a:solidFill>
                  <a:schemeClr val="accent3"/>
                </a:solidFill>
                <a:latin typeface="Arial"/>
                <a:cs typeface="Arial"/>
              </a:defRPr>
            </a:lvl1pPr>
          </a:lstStyle>
          <a:p>
            <a:pPr lvl="0"/>
            <a:r>
              <a:rPr lang="en-US" dirty="0"/>
              <a:t>TITLE</a:t>
            </a:r>
          </a:p>
        </p:txBody>
      </p:sp>
    </p:spTree>
    <p:extLst>
      <p:ext uri="{BB962C8B-B14F-4D97-AF65-F5344CB8AC3E}">
        <p14:creationId xmlns:p14="http://schemas.microsoft.com/office/powerpoint/2010/main" val="3222714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03514" y="1175662"/>
            <a:ext cx="10782300" cy="2154508"/>
          </a:xfrm>
        </p:spPr>
        <p:txBody>
          <a:bodyPr anchor="b">
            <a:noAutofit/>
          </a:bodyPr>
          <a:lstStyle>
            <a:lvl1pPr algn="l">
              <a:lnSpc>
                <a:spcPct val="80000"/>
              </a:lnSpc>
              <a:defRPr sz="4000" b="0" spc="0" baseline="0">
                <a:solidFill>
                  <a:schemeClr val="accent4"/>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603514" y="3413775"/>
            <a:ext cx="10782300" cy="1645920"/>
          </a:xfrm>
        </p:spPr>
        <p:txBody>
          <a:bodyPr>
            <a:normAutofit/>
          </a:bodyPr>
          <a:lstStyle>
            <a:lvl1pPr marL="0" indent="0" algn="l">
              <a:lnSpc>
                <a:spcPct val="120000"/>
              </a:lnSpc>
              <a:buNone/>
              <a:defRPr sz="1467">
                <a:solidFill>
                  <a:schemeClr val="accent6"/>
                </a:solidFill>
                <a:latin typeface="Arial"/>
                <a:ea typeface="Arial"/>
                <a:cs typeface="Aria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dirty="0"/>
              <a:t>Click to edit Master subtitle style</a:t>
            </a:r>
          </a:p>
        </p:txBody>
      </p:sp>
      <p:sp>
        <p:nvSpPr>
          <p:cNvPr id="4" name="Footer Placeholder 3"/>
          <p:cNvSpPr>
            <a:spLocks noGrp="1"/>
          </p:cNvSpPr>
          <p:nvPr>
            <p:ph type="ftr" sz="quarter" idx="10"/>
          </p:nvPr>
        </p:nvSpPr>
        <p:spPr/>
        <p:txBody>
          <a:bodyPr/>
          <a:lstStyle/>
          <a:p>
            <a:r>
              <a:rPr lang="en-US"/>
              <a:t>THE NATURE CONSERVANCY</a:t>
            </a:r>
            <a:endParaRPr lang="en-US" dirty="0"/>
          </a:p>
        </p:txBody>
      </p:sp>
      <p:sp>
        <p:nvSpPr>
          <p:cNvPr id="5" name="Slide Number Placeholder 4"/>
          <p:cNvSpPr>
            <a:spLocks noGrp="1"/>
          </p:cNvSpPr>
          <p:nvPr>
            <p:ph type="sldNum" sz="quarter" idx="11"/>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251901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486EE7-8553-46AE-B3D9-77E5F15CD141}"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2568984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 Table">
    <p:spTree>
      <p:nvGrpSpPr>
        <p:cNvPr id="1" name=""/>
        <p:cNvGrpSpPr/>
        <p:nvPr/>
      </p:nvGrpSpPr>
      <p:grpSpPr>
        <a:xfrm>
          <a:off x="0" y="0"/>
          <a:ext cx="0" cy="0"/>
          <a:chOff x="0" y="0"/>
          <a:chExt cx="0" cy="0"/>
        </a:xfrm>
      </p:grpSpPr>
      <p:sp>
        <p:nvSpPr>
          <p:cNvPr id="2" name="Title 1"/>
          <p:cNvSpPr>
            <a:spLocks noGrp="1"/>
          </p:cNvSpPr>
          <p:nvPr>
            <p:ph type="title"/>
          </p:nvPr>
        </p:nvSpPr>
        <p:spPr>
          <a:xfrm>
            <a:off x="657226" y="499536"/>
            <a:ext cx="8410303" cy="1402747"/>
          </a:xfrm>
        </p:spPr>
        <p:txBody>
          <a:bodyPr>
            <a:normAutofit/>
          </a:bodyPr>
          <a:lstStyle>
            <a:lvl1pPr>
              <a:defRPr sz="4000" b="0" spc="0">
                <a:solidFill>
                  <a:schemeClr val="accent4"/>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657226" y="2108475"/>
            <a:ext cx="10966689" cy="4184172"/>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p>
            <a:r>
              <a:rPr lang="en-US"/>
              <a:t>THE NATURE CONSERVANCY</a:t>
            </a:r>
            <a:endParaRPr lang="en-US" dirty="0"/>
          </a:p>
        </p:txBody>
      </p:sp>
      <p:sp>
        <p:nvSpPr>
          <p:cNvPr id="8" name="Slide Number Placeholder 7"/>
          <p:cNvSpPr>
            <a:spLocks noGrp="1"/>
          </p:cNvSpPr>
          <p:nvPr>
            <p:ph type="sldNum" sz="quarter" idx="11"/>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224646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a:xfrm>
            <a:off x="209308" y="499536"/>
            <a:ext cx="11775123" cy="931605"/>
          </a:xfrm>
        </p:spPr>
        <p:txBody>
          <a:bodyPr>
            <a:normAutofit/>
          </a:bodyPr>
          <a:lstStyle>
            <a:lvl1pPr>
              <a:defRPr sz="4000" b="0" spc="0">
                <a:solidFill>
                  <a:schemeClr val="accent4"/>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07573" y="1966454"/>
            <a:ext cx="11787785" cy="432619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p>
            <a:r>
              <a:rPr lang="en-US"/>
              <a:t>THE NATURE CONSERVANCY</a:t>
            </a:r>
            <a:endParaRPr lang="en-US" dirty="0"/>
          </a:p>
        </p:txBody>
      </p:sp>
      <p:sp>
        <p:nvSpPr>
          <p:cNvPr id="8" name="Slide Number Placeholder 7"/>
          <p:cNvSpPr>
            <a:spLocks noGrp="1"/>
          </p:cNvSpPr>
          <p:nvPr>
            <p:ph type="sldNum" sz="quarter" idx="11"/>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18978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eft - Tex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5819" y="587832"/>
            <a:ext cx="5262464" cy="1446243"/>
          </a:xfrm>
        </p:spPr>
        <p:txBody>
          <a:bodyPr>
            <a:noAutofit/>
          </a:bodyPr>
          <a:lstStyle>
            <a:lvl1pPr>
              <a:defRPr sz="4000" spc="0">
                <a:solidFill>
                  <a:schemeClr val="accent4"/>
                </a:solidFill>
                <a:latin typeface="Georgia"/>
                <a:cs typeface="Georgia"/>
              </a:defRPr>
            </a:lvl1pPr>
          </a:lstStyle>
          <a:p>
            <a:r>
              <a:rPr lang="en-US" dirty="0"/>
              <a:t>Click to edit master title style</a:t>
            </a:r>
          </a:p>
        </p:txBody>
      </p:sp>
      <p:sp>
        <p:nvSpPr>
          <p:cNvPr id="24" name="Picture Placeholder 23"/>
          <p:cNvSpPr>
            <a:spLocks noGrp="1"/>
          </p:cNvSpPr>
          <p:nvPr>
            <p:ph type="pic" sz="quarter" idx="20"/>
          </p:nvPr>
        </p:nvSpPr>
        <p:spPr>
          <a:xfrm>
            <a:off x="6307493" y="185721"/>
            <a:ext cx="5534915" cy="6325419"/>
          </a:xfrm>
        </p:spPr>
        <p:txBody>
          <a:bodyPr/>
          <a:lstStyle>
            <a:lvl1pPr>
              <a:defRPr>
                <a:solidFill>
                  <a:srgbClr val="A2ABB0"/>
                </a:solidFill>
              </a:defRPr>
            </a:lvl1pPr>
          </a:lstStyle>
          <a:p>
            <a:r>
              <a:rPr lang="en-US" dirty="0"/>
              <a:t>Drag picture to placeholder or click icon to add</a:t>
            </a:r>
            <a:endParaRPr lang="hu-HU" dirty="0"/>
          </a:p>
        </p:txBody>
      </p:sp>
      <p:sp>
        <p:nvSpPr>
          <p:cNvPr id="29" name="Text Placeholder 18"/>
          <p:cNvSpPr>
            <a:spLocks noGrp="1"/>
          </p:cNvSpPr>
          <p:nvPr>
            <p:ph type="body" sz="quarter" idx="25"/>
          </p:nvPr>
        </p:nvSpPr>
        <p:spPr>
          <a:xfrm>
            <a:off x="615819" y="2447388"/>
            <a:ext cx="5262464" cy="4068149"/>
          </a:xfrm>
        </p:spPr>
        <p:txBody>
          <a:bodyPr>
            <a:normAutofit/>
          </a:bodyPr>
          <a:lstStyle>
            <a:lvl1pPr marL="0" indent="0">
              <a:lnSpc>
                <a:spcPct val="140000"/>
              </a:lnSpc>
              <a:buFontTx/>
              <a:buNone/>
              <a:defRPr sz="1867">
                <a:solidFill>
                  <a:srgbClr val="7A612E"/>
                </a:solidFill>
                <a:latin typeface="Arial"/>
                <a:cs typeface="Arial"/>
              </a:defRPr>
            </a:lvl1pPr>
          </a:lstStyle>
          <a:p>
            <a:pPr lvl="0"/>
            <a:r>
              <a:rPr lang="en-US" dirty="0"/>
              <a:t>Click to edit Master text styles</a:t>
            </a:r>
          </a:p>
        </p:txBody>
      </p:sp>
      <p:sp>
        <p:nvSpPr>
          <p:cNvPr id="3" name="Footer Placeholder 2"/>
          <p:cNvSpPr>
            <a:spLocks noGrp="1"/>
          </p:cNvSpPr>
          <p:nvPr>
            <p:ph type="ftr" sz="quarter" idx="26"/>
          </p:nvPr>
        </p:nvSpPr>
        <p:spPr/>
        <p:txBody>
          <a:bodyPr/>
          <a:lstStyle/>
          <a:p>
            <a:r>
              <a:rPr lang="en-US"/>
              <a:t>THE NATURE CONSERVANCY</a:t>
            </a:r>
            <a:endParaRPr lang="en-US" dirty="0"/>
          </a:p>
        </p:txBody>
      </p:sp>
      <p:sp>
        <p:nvSpPr>
          <p:cNvPr id="4" name="Slide Number Placeholder 3"/>
          <p:cNvSpPr>
            <a:spLocks noGrp="1"/>
          </p:cNvSpPr>
          <p:nvPr>
            <p:ph type="sldNum" sz="quarter" idx="27"/>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3890370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Georgia"/>
                <a:cs typeface="Georgia"/>
              </a:defRPr>
            </a:lvl1pPr>
          </a:lstStyle>
          <a:p>
            <a:r>
              <a:rPr lang="en-US" dirty="0"/>
              <a:t>Click to edit Master title style</a:t>
            </a:r>
          </a:p>
        </p:txBody>
      </p:sp>
      <p:sp>
        <p:nvSpPr>
          <p:cNvPr id="5" name="Text Placeholder 4"/>
          <p:cNvSpPr>
            <a:spLocks noGrp="1"/>
          </p:cNvSpPr>
          <p:nvPr>
            <p:ph type="body" sz="quarter" idx="3"/>
          </p:nvPr>
        </p:nvSpPr>
        <p:spPr>
          <a:xfrm>
            <a:off x="6180365" y="2357208"/>
            <a:ext cx="5249635" cy="586347"/>
          </a:xfrm>
        </p:spPr>
        <p:txBody>
          <a:bodyPr anchor="ctr">
            <a:normAutofit/>
          </a:bodyPr>
          <a:lstStyle>
            <a:lvl1pPr marL="0" indent="0">
              <a:buNone/>
              <a:defRPr sz="2267" b="0" cap="all" baseline="0">
                <a:solidFill>
                  <a:schemeClr val="accent1">
                    <a:lumMod val="75000"/>
                  </a:schemeClr>
                </a:solidFill>
                <a:latin typeface="Arial"/>
                <a:cs typeface="Aria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365" y="2992646"/>
            <a:ext cx="5249635" cy="3073423"/>
          </a:xfrm>
        </p:spPr>
        <p:txBody>
          <a:bodyPr>
            <a:normAutofit/>
          </a:bodyPr>
          <a:lstStyle>
            <a:lvl1pPr marL="0" indent="0">
              <a:lnSpc>
                <a:spcPct val="150000"/>
              </a:lnSpc>
              <a:buNone/>
              <a:defRPr sz="1600">
                <a:latin typeface="Arial"/>
                <a:cs typeface="Arial"/>
              </a:defRPr>
            </a:lvl1pPr>
            <a:lvl2pPr marL="4572" indent="0">
              <a:lnSpc>
                <a:spcPct val="150000"/>
              </a:lnSpc>
              <a:buNone/>
              <a:defRPr sz="1600">
                <a:latin typeface="Arial"/>
                <a:cs typeface="Arial"/>
              </a:defRPr>
            </a:lvl2pPr>
            <a:lvl3pPr marL="0" indent="0">
              <a:lnSpc>
                <a:spcPct val="150000"/>
              </a:lnSpc>
              <a:buNone/>
              <a:defRPr sz="1600">
                <a:latin typeface="Arial"/>
                <a:cs typeface="Arial"/>
              </a:defRPr>
            </a:lvl3pPr>
            <a:lvl4pPr marL="0" indent="0">
              <a:lnSpc>
                <a:spcPct val="150000"/>
              </a:lnSpc>
              <a:buNone/>
              <a:defRPr sz="1600">
                <a:latin typeface="Arial"/>
                <a:cs typeface="Arial"/>
              </a:defRPr>
            </a:lvl4pPr>
            <a:lvl5pPr marL="0" indent="0">
              <a:lnSpc>
                <a:spcPct val="150000"/>
              </a:lnSpc>
              <a:buNone/>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357208"/>
            <a:ext cx="5249635" cy="3708859"/>
          </a:xfrm>
        </p:spPr>
        <p:txBody>
          <a:bodyPr>
            <a:normAutofit/>
          </a:bodyPr>
          <a:lstStyle>
            <a:lvl1pP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5"/>
          </p:nvPr>
        </p:nvSpPr>
        <p:spPr/>
        <p:txBody>
          <a:bodyPr/>
          <a:lstStyle/>
          <a:p>
            <a:r>
              <a:rPr lang="en-US"/>
              <a:t>THE NATURE CONSERVANCY</a:t>
            </a:r>
            <a:endParaRPr lang="en-US" dirty="0"/>
          </a:p>
        </p:txBody>
      </p:sp>
      <p:sp>
        <p:nvSpPr>
          <p:cNvPr id="3" name="Slide Number Placeholder 2"/>
          <p:cNvSpPr>
            <a:spLocks noGrp="1"/>
          </p:cNvSpPr>
          <p:nvPr>
            <p:ph type="sldNum" sz="quarter" idx="16"/>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667319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Subheader+Text +Image">
    <p:spTree>
      <p:nvGrpSpPr>
        <p:cNvPr id="1" name=""/>
        <p:cNvGrpSpPr/>
        <p:nvPr/>
      </p:nvGrpSpPr>
      <p:grpSpPr>
        <a:xfrm>
          <a:off x="0" y="0"/>
          <a:ext cx="0" cy="0"/>
          <a:chOff x="0" y="0"/>
          <a:chExt cx="0" cy="0"/>
        </a:xfrm>
      </p:grpSpPr>
      <p:sp>
        <p:nvSpPr>
          <p:cNvPr id="10" name="Title 9"/>
          <p:cNvSpPr>
            <a:spLocks noGrp="1"/>
          </p:cNvSpPr>
          <p:nvPr>
            <p:ph type="title"/>
          </p:nvPr>
        </p:nvSpPr>
        <p:spPr>
          <a:xfrm>
            <a:off x="657225" y="499536"/>
            <a:ext cx="5253056" cy="1402747"/>
          </a:xfrm>
        </p:spPr>
        <p:txBody>
          <a:bodyPr>
            <a:normAutofit/>
          </a:bodyPr>
          <a:lstStyle>
            <a:lvl1pPr>
              <a:defRPr sz="4000">
                <a:solidFill>
                  <a:schemeClr val="accent4"/>
                </a:solidFill>
                <a:latin typeface="Georgia"/>
                <a:cs typeface="Georgia"/>
              </a:defRPr>
            </a:lvl1pPr>
          </a:lstStyle>
          <a:p>
            <a:r>
              <a:rPr lang="en-US" dirty="0"/>
              <a:t>Click to edit Master title style</a:t>
            </a:r>
          </a:p>
        </p:txBody>
      </p:sp>
      <p:sp>
        <p:nvSpPr>
          <p:cNvPr id="5" name="Text Placeholder 4"/>
          <p:cNvSpPr>
            <a:spLocks noGrp="1"/>
          </p:cNvSpPr>
          <p:nvPr>
            <p:ph type="body" sz="quarter" idx="3" hasCustomPrompt="1"/>
          </p:nvPr>
        </p:nvSpPr>
        <p:spPr>
          <a:xfrm>
            <a:off x="657224" y="2331649"/>
            <a:ext cx="5249635" cy="586347"/>
          </a:xfrm>
        </p:spPr>
        <p:txBody>
          <a:bodyPr anchor="ctr">
            <a:normAutofit/>
          </a:bodyPr>
          <a:lstStyle>
            <a:lvl1pPr marL="0" indent="0">
              <a:lnSpc>
                <a:spcPct val="100000"/>
              </a:lnSpc>
              <a:buNone/>
              <a:defRPr sz="1600" b="0" cap="all" spc="0" baseline="0">
                <a:solidFill>
                  <a:schemeClr val="accent3"/>
                </a:solidFill>
                <a:latin typeface="Arial"/>
                <a:cs typeface="Aria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Subhead area</a:t>
            </a:r>
          </a:p>
        </p:txBody>
      </p:sp>
      <p:sp>
        <p:nvSpPr>
          <p:cNvPr id="6" name="Content Placeholder 5"/>
          <p:cNvSpPr>
            <a:spLocks noGrp="1"/>
          </p:cNvSpPr>
          <p:nvPr>
            <p:ph sz="quarter" idx="4"/>
          </p:nvPr>
        </p:nvSpPr>
        <p:spPr>
          <a:xfrm>
            <a:off x="6180365" y="2331653"/>
            <a:ext cx="5249635" cy="3734417"/>
          </a:xfrm>
        </p:spPr>
        <p:txBody>
          <a:bodyPr>
            <a:normAutofit/>
          </a:bodyPr>
          <a:lstStyle>
            <a:lvl1pPr marL="0" indent="0">
              <a:lnSpc>
                <a:spcPct val="150000"/>
              </a:lnSpc>
              <a:buNone/>
              <a:defRPr sz="1600">
                <a:latin typeface="Arial"/>
                <a:cs typeface="Arial"/>
              </a:defRPr>
            </a:lvl1pPr>
            <a:lvl2pPr marL="4572" indent="0">
              <a:lnSpc>
                <a:spcPct val="150000"/>
              </a:lnSpc>
              <a:buNone/>
              <a:defRPr sz="1600">
                <a:latin typeface="Arial"/>
                <a:cs typeface="Arial"/>
              </a:defRPr>
            </a:lvl2pPr>
            <a:lvl3pPr marL="0" indent="0">
              <a:lnSpc>
                <a:spcPct val="150000"/>
              </a:lnSpc>
              <a:buNone/>
              <a:defRPr sz="1600">
                <a:latin typeface="Arial"/>
                <a:cs typeface="Arial"/>
              </a:defRPr>
            </a:lvl3pPr>
            <a:lvl4pPr marL="0" indent="0">
              <a:lnSpc>
                <a:spcPct val="150000"/>
              </a:lnSpc>
              <a:buNone/>
              <a:defRPr sz="1600">
                <a:latin typeface="Arial"/>
                <a:cs typeface="Arial"/>
              </a:defRPr>
            </a:lvl4pPr>
            <a:lvl5pPr marL="0" indent="0">
              <a:lnSpc>
                <a:spcPct val="150000"/>
              </a:lnSpc>
              <a:buNone/>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992647"/>
            <a:ext cx="5249635" cy="3073420"/>
          </a:xfrm>
        </p:spPr>
        <p:txBody>
          <a:bodyPr>
            <a:normAutofit/>
          </a:bodyPr>
          <a:lstStyle>
            <a:lvl1pPr marL="0" indent="0">
              <a:lnSpc>
                <a:spcPct val="150000"/>
              </a:lnSpc>
              <a:buNone/>
              <a:defRPr sz="1600">
                <a:latin typeface="Arial"/>
                <a:cs typeface="Arial"/>
              </a:defRPr>
            </a:lvl1pPr>
            <a:lvl2pPr marL="4572" indent="0">
              <a:lnSpc>
                <a:spcPct val="150000"/>
              </a:lnSpc>
              <a:buNone/>
              <a:defRPr sz="1600">
                <a:latin typeface="Arial"/>
                <a:cs typeface="Arial"/>
              </a:defRPr>
            </a:lvl2pPr>
            <a:lvl3pPr marL="0" indent="0">
              <a:lnSpc>
                <a:spcPct val="150000"/>
              </a:lnSpc>
              <a:buNone/>
              <a:defRPr sz="1600">
                <a:latin typeface="Arial"/>
                <a:cs typeface="Arial"/>
              </a:defRPr>
            </a:lvl3pPr>
            <a:lvl4pPr marL="0" indent="0">
              <a:lnSpc>
                <a:spcPct val="150000"/>
              </a:lnSpc>
              <a:buNone/>
              <a:defRPr sz="1600">
                <a:latin typeface="Arial"/>
                <a:cs typeface="Arial"/>
              </a:defRPr>
            </a:lvl4pPr>
            <a:lvl5pPr marL="0" indent="0">
              <a:lnSpc>
                <a:spcPct val="150000"/>
              </a:lnSpc>
              <a:buNone/>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5"/>
          </p:nvPr>
        </p:nvSpPr>
        <p:spPr/>
        <p:txBody>
          <a:bodyPr/>
          <a:lstStyle/>
          <a:p>
            <a:r>
              <a:rPr lang="en-US"/>
              <a:t>THE NATURE CONSERVANCY</a:t>
            </a:r>
            <a:endParaRPr lang="en-US" dirty="0"/>
          </a:p>
        </p:txBody>
      </p:sp>
      <p:sp>
        <p:nvSpPr>
          <p:cNvPr id="3" name="Slide Number Placeholder 2"/>
          <p:cNvSpPr>
            <a:spLocks noGrp="1"/>
          </p:cNvSpPr>
          <p:nvPr>
            <p:ph type="sldNum" sz="quarter" idx="16"/>
          </p:nvPr>
        </p:nvSpPr>
        <p:spPr/>
        <p:txBody>
          <a:body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2936084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712237" y="587829"/>
            <a:ext cx="10717763" cy="1446243"/>
          </a:xfrm>
        </p:spPr>
        <p:txBody>
          <a:bodyPr>
            <a:normAutofit/>
          </a:bodyPr>
          <a:lstStyle>
            <a:lvl1pPr>
              <a:defRPr sz="4000">
                <a:solidFill>
                  <a:schemeClr val="accent4"/>
                </a:solidFill>
                <a:latin typeface="Georgia"/>
                <a:cs typeface="Georgia"/>
              </a:defRPr>
            </a:lvl1pPr>
          </a:lstStyle>
          <a:p>
            <a:r>
              <a:rPr lang="en-US" dirty="0"/>
              <a:t>Click to edit Master title style</a:t>
            </a:r>
          </a:p>
        </p:txBody>
      </p:sp>
      <p:sp>
        <p:nvSpPr>
          <p:cNvPr id="29" name="Text Placeholder 18"/>
          <p:cNvSpPr>
            <a:spLocks noGrp="1"/>
          </p:cNvSpPr>
          <p:nvPr>
            <p:ph type="body" sz="quarter" idx="25"/>
          </p:nvPr>
        </p:nvSpPr>
        <p:spPr>
          <a:xfrm>
            <a:off x="6167535" y="2108720"/>
            <a:ext cx="5262464" cy="4068149"/>
          </a:xfrm>
        </p:spPr>
        <p:txBody>
          <a:bodyPr>
            <a:normAutofit/>
          </a:bodyPr>
          <a:lstStyle>
            <a:lvl1pPr marL="0" indent="0">
              <a:lnSpc>
                <a:spcPct val="120000"/>
              </a:lnSpc>
              <a:spcBef>
                <a:spcPts val="0"/>
              </a:spcBef>
              <a:defRPr sz="1467">
                <a:solidFill>
                  <a:srgbClr val="161108"/>
                </a:solidFill>
                <a:latin typeface="Arial"/>
                <a:cs typeface="Arial"/>
              </a:defRPr>
            </a:lvl1pPr>
          </a:lstStyle>
          <a:p>
            <a:pPr lvl="0"/>
            <a:r>
              <a:rPr lang="en-US" dirty="0"/>
              <a:t>Click to edit Master text styles</a:t>
            </a:r>
          </a:p>
        </p:txBody>
      </p:sp>
      <p:sp>
        <p:nvSpPr>
          <p:cNvPr id="6" name="Text Placeholder 18"/>
          <p:cNvSpPr>
            <a:spLocks noGrp="1"/>
          </p:cNvSpPr>
          <p:nvPr>
            <p:ph type="body" sz="quarter" idx="26"/>
          </p:nvPr>
        </p:nvSpPr>
        <p:spPr>
          <a:xfrm>
            <a:off x="712237" y="2108720"/>
            <a:ext cx="5262464" cy="4068149"/>
          </a:xfrm>
        </p:spPr>
        <p:txBody>
          <a:bodyPr>
            <a:normAutofit/>
          </a:bodyPr>
          <a:lstStyle>
            <a:lvl1pPr marL="0" indent="0">
              <a:lnSpc>
                <a:spcPct val="120000"/>
              </a:lnSpc>
              <a:spcBef>
                <a:spcPts val="0"/>
              </a:spcBef>
              <a:defRPr sz="1467">
                <a:solidFill>
                  <a:schemeClr val="accent6"/>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3098360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6 Icons + Content">
    <p:spTree>
      <p:nvGrpSpPr>
        <p:cNvPr id="1" name=""/>
        <p:cNvGrpSpPr/>
        <p:nvPr/>
      </p:nvGrpSpPr>
      <p:grpSpPr>
        <a:xfrm>
          <a:off x="0" y="0"/>
          <a:ext cx="0" cy="0"/>
          <a:chOff x="0" y="0"/>
          <a:chExt cx="0" cy="0"/>
        </a:xfrm>
      </p:grpSpPr>
      <p:sp>
        <p:nvSpPr>
          <p:cNvPr id="18" name="Title 1"/>
          <p:cNvSpPr>
            <a:spLocks noGrp="1"/>
          </p:cNvSpPr>
          <p:nvPr>
            <p:ph type="title"/>
          </p:nvPr>
        </p:nvSpPr>
        <p:spPr>
          <a:xfrm>
            <a:off x="401216" y="499533"/>
            <a:ext cx="11430000" cy="788091"/>
          </a:xfrm>
        </p:spPr>
        <p:txBody>
          <a:bodyPr>
            <a:normAutofit/>
          </a:bodyPr>
          <a:lstStyle>
            <a:lvl1pPr>
              <a:defRPr sz="4000">
                <a:solidFill>
                  <a:schemeClr val="accent4"/>
                </a:solidFill>
                <a:latin typeface="Georgia"/>
                <a:cs typeface="Georgia"/>
              </a:defRPr>
            </a:lvl1pPr>
          </a:lstStyle>
          <a:p>
            <a:r>
              <a:rPr lang="en-US" dirty="0"/>
              <a:t>Click to edit Master title style</a:t>
            </a:r>
            <a:endParaRPr lang="hu-HU" dirty="0"/>
          </a:p>
        </p:txBody>
      </p:sp>
      <p:sp>
        <p:nvSpPr>
          <p:cNvPr id="19" name="Text Placeholder 11"/>
          <p:cNvSpPr>
            <a:spLocks noGrp="1"/>
          </p:cNvSpPr>
          <p:nvPr>
            <p:ph type="body" sz="quarter" idx="17" hasCustomPrompt="1"/>
          </p:nvPr>
        </p:nvSpPr>
        <p:spPr>
          <a:xfrm>
            <a:off x="1518841" y="2031656"/>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17" name="Picture Placeholder 4"/>
          <p:cNvSpPr>
            <a:spLocks noGrp="1"/>
          </p:cNvSpPr>
          <p:nvPr>
            <p:ph type="pic" sz="quarter" idx="34"/>
          </p:nvPr>
        </p:nvSpPr>
        <p:spPr>
          <a:xfrm>
            <a:off x="861455" y="3779373"/>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20" name="Picture Placeholder 4"/>
          <p:cNvSpPr>
            <a:spLocks noGrp="1"/>
          </p:cNvSpPr>
          <p:nvPr>
            <p:ph type="pic" sz="quarter" idx="35"/>
          </p:nvPr>
        </p:nvSpPr>
        <p:spPr>
          <a:xfrm>
            <a:off x="861455" y="5302722"/>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2" name="Footer Placeholder 1"/>
          <p:cNvSpPr>
            <a:spLocks noGrp="1"/>
          </p:cNvSpPr>
          <p:nvPr>
            <p:ph type="ftr" sz="quarter" idx="39"/>
          </p:nvPr>
        </p:nvSpPr>
        <p:spPr/>
        <p:txBody>
          <a:bodyPr/>
          <a:lstStyle/>
          <a:p>
            <a:r>
              <a:rPr lang="en-US"/>
              <a:t>THE NATURE CONSERVANCY</a:t>
            </a:r>
            <a:endParaRPr lang="en-US" dirty="0"/>
          </a:p>
        </p:txBody>
      </p:sp>
      <p:sp>
        <p:nvSpPr>
          <p:cNvPr id="3" name="Slide Number Placeholder 2"/>
          <p:cNvSpPr>
            <a:spLocks noGrp="1"/>
          </p:cNvSpPr>
          <p:nvPr>
            <p:ph type="sldNum" sz="quarter" idx="40"/>
          </p:nvPr>
        </p:nvSpPr>
        <p:spPr/>
        <p:txBody>
          <a:bodyPr/>
          <a:lstStyle/>
          <a:p>
            <a:fld id="{3841AF5F-C693-7F48-A791-DA6BA8150293}" type="slidenum">
              <a:rPr lang="en-US" smtClean="0"/>
              <a:pPr/>
              <a:t>‹#›</a:t>
            </a:fld>
            <a:endParaRPr lang="en-US" dirty="0"/>
          </a:p>
        </p:txBody>
      </p:sp>
      <p:sp>
        <p:nvSpPr>
          <p:cNvPr id="27" name="Text Placeholder 3"/>
          <p:cNvSpPr>
            <a:spLocks noGrp="1"/>
          </p:cNvSpPr>
          <p:nvPr>
            <p:ph type="body" sz="quarter" idx="27" hasCustomPrompt="1"/>
          </p:nvPr>
        </p:nvSpPr>
        <p:spPr>
          <a:xfrm>
            <a:off x="1475395" y="1685620"/>
            <a:ext cx="2935112"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29" name="Picture Placeholder 4"/>
          <p:cNvSpPr>
            <a:spLocks noGrp="1"/>
          </p:cNvSpPr>
          <p:nvPr>
            <p:ph type="pic" sz="quarter" idx="41"/>
          </p:nvPr>
        </p:nvSpPr>
        <p:spPr>
          <a:xfrm>
            <a:off x="851420" y="2264154"/>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34" name="Text Placeholder 11"/>
          <p:cNvSpPr>
            <a:spLocks noGrp="1"/>
          </p:cNvSpPr>
          <p:nvPr>
            <p:ph type="body" sz="quarter" idx="42" hasCustomPrompt="1"/>
          </p:nvPr>
        </p:nvSpPr>
        <p:spPr>
          <a:xfrm>
            <a:off x="1521349" y="353935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Global demands for food, energy and material goods are putting unprecedented pressure on our planet. Water is at the heart of this crisis.</a:t>
            </a:r>
          </a:p>
        </p:txBody>
      </p:sp>
      <p:sp>
        <p:nvSpPr>
          <p:cNvPr id="35" name="Text Placeholder 3"/>
          <p:cNvSpPr>
            <a:spLocks noGrp="1"/>
          </p:cNvSpPr>
          <p:nvPr>
            <p:ph type="body" sz="quarter" idx="43" hasCustomPrompt="1"/>
          </p:nvPr>
        </p:nvSpPr>
        <p:spPr>
          <a:xfrm>
            <a:off x="1488733" y="3217504"/>
            <a:ext cx="2937620"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WATER</a:t>
            </a:r>
          </a:p>
        </p:txBody>
      </p:sp>
      <p:sp>
        <p:nvSpPr>
          <p:cNvPr id="38" name="Text Placeholder 11"/>
          <p:cNvSpPr>
            <a:spLocks noGrp="1"/>
          </p:cNvSpPr>
          <p:nvPr>
            <p:ph type="body" sz="quarter" idx="45" hasCustomPrompt="1"/>
          </p:nvPr>
        </p:nvSpPr>
        <p:spPr>
          <a:xfrm>
            <a:off x="1523858" y="507213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39" name="Text Placeholder 3"/>
          <p:cNvSpPr>
            <a:spLocks noGrp="1"/>
          </p:cNvSpPr>
          <p:nvPr>
            <p:ph type="body" sz="quarter" idx="46" hasCustomPrompt="1"/>
          </p:nvPr>
        </p:nvSpPr>
        <p:spPr>
          <a:xfrm>
            <a:off x="1487148" y="4726093"/>
            <a:ext cx="2915043"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40" name="Text Placeholder 11"/>
          <p:cNvSpPr>
            <a:spLocks noGrp="1"/>
          </p:cNvSpPr>
          <p:nvPr>
            <p:ph type="body" sz="quarter" idx="47" hasCustomPrompt="1"/>
          </p:nvPr>
        </p:nvSpPr>
        <p:spPr>
          <a:xfrm>
            <a:off x="7201183" y="2029236"/>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1" name="Picture Placeholder 4"/>
          <p:cNvSpPr>
            <a:spLocks noGrp="1"/>
          </p:cNvSpPr>
          <p:nvPr>
            <p:ph type="pic" sz="quarter" idx="48"/>
          </p:nvPr>
        </p:nvSpPr>
        <p:spPr>
          <a:xfrm>
            <a:off x="6543797" y="3776953"/>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2" name="Picture Placeholder 4"/>
          <p:cNvSpPr>
            <a:spLocks noGrp="1"/>
          </p:cNvSpPr>
          <p:nvPr>
            <p:ph type="pic" sz="quarter" idx="49"/>
          </p:nvPr>
        </p:nvSpPr>
        <p:spPr>
          <a:xfrm>
            <a:off x="6543797" y="5300302"/>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3" name="Text Placeholder 3"/>
          <p:cNvSpPr>
            <a:spLocks noGrp="1"/>
          </p:cNvSpPr>
          <p:nvPr>
            <p:ph type="body" sz="quarter" idx="50" hasCustomPrompt="1"/>
          </p:nvPr>
        </p:nvSpPr>
        <p:spPr>
          <a:xfrm>
            <a:off x="7157737" y="1683200"/>
            <a:ext cx="2935112"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44" name="Picture Placeholder 4"/>
          <p:cNvSpPr>
            <a:spLocks noGrp="1"/>
          </p:cNvSpPr>
          <p:nvPr>
            <p:ph type="pic" sz="quarter" idx="51"/>
          </p:nvPr>
        </p:nvSpPr>
        <p:spPr>
          <a:xfrm>
            <a:off x="6533762" y="2261734"/>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5" name="Text Placeholder 11"/>
          <p:cNvSpPr>
            <a:spLocks noGrp="1"/>
          </p:cNvSpPr>
          <p:nvPr>
            <p:ph type="body" sz="quarter" idx="52" hasCustomPrompt="1"/>
          </p:nvPr>
        </p:nvSpPr>
        <p:spPr>
          <a:xfrm>
            <a:off x="7203691" y="353693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6" name="Text Placeholder 3"/>
          <p:cNvSpPr>
            <a:spLocks noGrp="1"/>
          </p:cNvSpPr>
          <p:nvPr>
            <p:ph type="body" sz="quarter" idx="53" hasCustomPrompt="1"/>
          </p:nvPr>
        </p:nvSpPr>
        <p:spPr>
          <a:xfrm>
            <a:off x="7171075" y="3190893"/>
            <a:ext cx="2937620"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47" name="Text Placeholder 11"/>
          <p:cNvSpPr>
            <a:spLocks noGrp="1"/>
          </p:cNvSpPr>
          <p:nvPr>
            <p:ph type="body" sz="quarter" idx="54" hasCustomPrompt="1"/>
          </p:nvPr>
        </p:nvSpPr>
        <p:spPr>
          <a:xfrm>
            <a:off x="7206201" y="506971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8" name="Text Placeholder 3"/>
          <p:cNvSpPr>
            <a:spLocks noGrp="1"/>
          </p:cNvSpPr>
          <p:nvPr>
            <p:ph type="body" sz="quarter" idx="55" hasCustomPrompt="1"/>
          </p:nvPr>
        </p:nvSpPr>
        <p:spPr>
          <a:xfrm>
            <a:off x="7169491" y="4723672"/>
            <a:ext cx="2915043"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Tree>
    <p:extLst>
      <p:ext uri="{BB962C8B-B14F-4D97-AF65-F5344CB8AC3E}">
        <p14:creationId xmlns:p14="http://schemas.microsoft.com/office/powerpoint/2010/main" val="1131297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 Icons + Content">
    <p:spTree>
      <p:nvGrpSpPr>
        <p:cNvPr id="1" name=""/>
        <p:cNvGrpSpPr/>
        <p:nvPr/>
      </p:nvGrpSpPr>
      <p:grpSpPr>
        <a:xfrm>
          <a:off x="0" y="0"/>
          <a:ext cx="0" cy="0"/>
          <a:chOff x="0" y="0"/>
          <a:chExt cx="0" cy="0"/>
        </a:xfrm>
      </p:grpSpPr>
      <p:sp>
        <p:nvSpPr>
          <p:cNvPr id="18" name="Title 1"/>
          <p:cNvSpPr>
            <a:spLocks noGrp="1"/>
          </p:cNvSpPr>
          <p:nvPr>
            <p:ph type="title"/>
          </p:nvPr>
        </p:nvSpPr>
        <p:spPr>
          <a:xfrm>
            <a:off x="401216" y="499533"/>
            <a:ext cx="11430000" cy="788091"/>
          </a:xfrm>
        </p:spPr>
        <p:txBody>
          <a:bodyPr>
            <a:normAutofit/>
          </a:bodyPr>
          <a:lstStyle>
            <a:lvl1pPr>
              <a:defRPr sz="4000">
                <a:solidFill>
                  <a:schemeClr val="accent4"/>
                </a:solidFill>
                <a:latin typeface="Georgia"/>
                <a:cs typeface="Georgia"/>
              </a:defRPr>
            </a:lvl1pPr>
          </a:lstStyle>
          <a:p>
            <a:r>
              <a:rPr lang="en-US" dirty="0"/>
              <a:t>Click to edit Master title style</a:t>
            </a:r>
            <a:endParaRPr lang="hu-HU" dirty="0"/>
          </a:p>
        </p:txBody>
      </p:sp>
      <p:sp>
        <p:nvSpPr>
          <p:cNvPr id="19" name="Text Placeholder 11"/>
          <p:cNvSpPr>
            <a:spLocks noGrp="1"/>
          </p:cNvSpPr>
          <p:nvPr>
            <p:ph type="body" sz="quarter" idx="17" hasCustomPrompt="1"/>
          </p:nvPr>
        </p:nvSpPr>
        <p:spPr>
          <a:xfrm>
            <a:off x="1518841" y="2031656"/>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17" name="Picture Placeholder 4"/>
          <p:cNvSpPr>
            <a:spLocks noGrp="1"/>
          </p:cNvSpPr>
          <p:nvPr>
            <p:ph type="pic" sz="quarter" idx="34"/>
          </p:nvPr>
        </p:nvSpPr>
        <p:spPr>
          <a:xfrm>
            <a:off x="861455" y="3779373"/>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20" name="Picture Placeholder 4"/>
          <p:cNvSpPr>
            <a:spLocks noGrp="1"/>
          </p:cNvSpPr>
          <p:nvPr>
            <p:ph type="pic" sz="quarter" idx="35"/>
          </p:nvPr>
        </p:nvSpPr>
        <p:spPr>
          <a:xfrm>
            <a:off x="861455" y="5302722"/>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2" name="Footer Placeholder 1"/>
          <p:cNvSpPr>
            <a:spLocks noGrp="1"/>
          </p:cNvSpPr>
          <p:nvPr>
            <p:ph type="ftr" sz="quarter" idx="39"/>
          </p:nvPr>
        </p:nvSpPr>
        <p:spPr/>
        <p:txBody>
          <a:bodyPr/>
          <a:lstStyle/>
          <a:p>
            <a:r>
              <a:rPr lang="en-US"/>
              <a:t>THE NATURE CONSERVANCY</a:t>
            </a:r>
            <a:endParaRPr lang="en-US" dirty="0"/>
          </a:p>
        </p:txBody>
      </p:sp>
      <p:sp>
        <p:nvSpPr>
          <p:cNvPr id="3" name="Slide Number Placeholder 2"/>
          <p:cNvSpPr>
            <a:spLocks noGrp="1"/>
          </p:cNvSpPr>
          <p:nvPr>
            <p:ph type="sldNum" sz="quarter" idx="40"/>
          </p:nvPr>
        </p:nvSpPr>
        <p:spPr/>
        <p:txBody>
          <a:bodyPr/>
          <a:lstStyle/>
          <a:p>
            <a:fld id="{3841AF5F-C693-7F48-A791-DA6BA8150293}" type="slidenum">
              <a:rPr lang="en-US" smtClean="0"/>
              <a:pPr/>
              <a:t>‹#›</a:t>
            </a:fld>
            <a:endParaRPr lang="en-US" dirty="0"/>
          </a:p>
        </p:txBody>
      </p:sp>
      <p:sp>
        <p:nvSpPr>
          <p:cNvPr id="29" name="Picture Placeholder 4"/>
          <p:cNvSpPr>
            <a:spLocks noGrp="1"/>
          </p:cNvSpPr>
          <p:nvPr>
            <p:ph type="pic" sz="quarter" idx="41"/>
          </p:nvPr>
        </p:nvSpPr>
        <p:spPr>
          <a:xfrm>
            <a:off x="851420" y="2264154"/>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34" name="Text Placeholder 11"/>
          <p:cNvSpPr>
            <a:spLocks noGrp="1"/>
          </p:cNvSpPr>
          <p:nvPr>
            <p:ph type="body" sz="quarter" idx="42" hasCustomPrompt="1"/>
          </p:nvPr>
        </p:nvSpPr>
        <p:spPr>
          <a:xfrm>
            <a:off x="1521349" y="353935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Global demands for food, energy and material goods are putting unprecedented pressure on our planet. Water is at the heart of this crisis.</a:t>
            </a:r>
          </a:p>
        </p:txBody>
      </p:sp>
      <p:sp>
        <p:nvSpPr>
          <p:cNvPr id="38" name="Text Placeholder 11"/>
          <p:cNvSpPr>
            <a:spLocks noGrp="1"/>
          </p:cNvSpPr>
          <p:nvPr>
            <p:ph type="body" sz="quarter" idx="45" hasCustomPrompt="1"/>
          </p:nvPr>
        </p:nvSpPr>
        <p:spPr>
          <a:xfrm>
            <a:off x="1523858" y="507213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0" name="Text Placeholder 11"/>
          <p:cNvSpPr>
            <a:spLocks noGrp="1"/>
          </p:cNvSpPr>
          <p:nvPr>
            <p:ph type="body" sz="quarter" idx="47" hasCustomPrompt="1"/>
          </p:nvPr>
        </p:nvSpPr>
        <p:spPr>
          <a:xfrm>
            <a:off x="7201183" y="2029236"/>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1" name="Picture Placeholder 4"/>
          <p:cNvSpPr>
            <a:spLocks noGrp="1"/>
          </p:cNvSpPr>
          <p:nvPr>
            <p:ph type="pic" sz="quarter" idx="48"/>
          </p:nvPr>
        </p:nvSpPr>
        <p:spPr>
          <a:xfrm>
            <a:off x="6543797" y="3776953"/>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2" name="Picture Placeholder 4"/>
          <p:cNvSpPr>
            <a:spLocks noGrp="1"/>
          </p:cNvSpPr>
          <p:nvPr>
            <p:ph type="pic" sz="quarter" idx="49"/>
          </p:nvPr>
        </p:nvSpPr>
        <p:spPr>
          <a:xfrm>
            <a:off x="6543797" y="5300302"/>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4" name="Picture Placeholder 4"/>
          <p:cNvSpPr>
            <a:spLocks noGrp="1"/>
          </p:cNvSpPr>
          <p:nvPr>
            <p:ph type="pic" sz="quarter" idx="51"/>
          </p:nvPr>
        </p:nvSpPr>
        <p:spPr>
          <a:xfrm>
            <a:off x="6533762" y="2261734"/>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5" name="Text Placeholder 11"/>
          <p:cNvSpPr>
            <a:spLocks noGrp="1"/>
          </p:cNvSpPr>
          <p:nvPr>
            <p:ph type="body" sz="quarter" idx="52" hasCustomPrompt="1"/>
          </p:nvPr>
        </p:nvSpPr>
        <p:spPr>
          <a:xfrm>
            <a:off x="7203691" y="353693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7" name="Text Placeholder 11"/>
          <p:cNvSpPr>
            <a:spLocks noGrp="1"/>
          </p:cNvSpPr>
          <p:nvPr>
            <p:ph type="body" sz="quarter" idx="54" hasCustomPrompt="1"/>
          </p:nvPr>
        </p:nvSpPr>
        <p:spPr>
          <a:xfrm>
            <a:off x="7206201" y="506971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Tree>
    <p:extLst>
      <p:ext uri="{BB962C8B-B14F-4D97-AF65-F5344CB8AC3E}">
        <p14:creationId xmlns:p14="http://schemas.microsoft.com/office/powerpoint/2010/main" val="3368310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18" name="Title 1"/>
          <p:cNvSpPr>
            <a:spLocks noGrp="1"/>
          </p:cNvSpPr>
          <p:nvPr>
            <p:ph type="title"/>
          </p:nvPr>
        </p:nvSpPr>
        <p:spPr>
          <a:xfrm>
            <a:off x="401216" y="499533"/>
            <a:ext cx="11430000" cy="788091"/>
          </a:xfrm>
        </p:spPr>
        <p:txBody>
          <a:bodyPr>
            <a:normAutofit/>
          </a:bodyPr>
          <a:lstStyle>
            <a:lvl1pPr>
              <a:defRPr sz="4000">
                <a:solidFill>
                  <a:schemeClr val="accent4"/>
                </a:solidFill>
                <a:latin typeface="Georgia"/>
                <a:cs typeface="Georgia"/>
              </a:defRPr>
            </a:lvl1pPr>
          </a:lstStyle>
          <a:p>
            <a:r>
              <a:rPr lang="en-US" dirty="0"/>
              <a:t>Click to edit Master title style</a:t>
            </a:r>
            <a:endParaRPr lang="hu-HU" dirty="0"/>
          </a:p>
        </p:txBody>
      </p:sp>
      <p:sp>
        <p:nvSpPr>
          <p:cNvPr id="19" name="Text Placeholder 11"/>
          <p:cNvSpPr>
            <a:spLocks noGrp="1"/>
          </p:cNvSpPr>
          <p:nvPr>
            <p:ph type="body" sz="quarter" idx="17" hasCustomPrompt="1"/>
          </p:nvPr>
        </p:nvSpPr>
        <p:spPr>
          <a:xfrm>
            <a:off x="1772827" y="2031656"/>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20" name="Picture Placeholder 4"/>
          <p:cNvSpPr>
            <a:spLocks noGrp="1"/>
          </p:cNvSpPr>
          <p:nvPr>
            <p:ph type="pic" sz="quarter" idx="35"/>
          </p:nvPr>
        </p:nvSpPr>
        <p:spPr>
          <a:xfrm>
            <a:off x="856464" y="5128409"/>
            <a:ext cx="463419" cy="469025"/>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2" name="Footer Placeholder 1"/>
          <p:cNvSpPr>
            <a:spLocks noGrp="1"/>
          </p:cNvSpPr>
          <p:nvPr>
            <p:ph type="ftr" sz="quarter" idx="39"/>
          </p:nvPr>
        </p:nvSpPr>
        <p:spPr/>
        <p:txBody>
          <a:bodyPr/>
          <a:lstStyle/>
          <a:p>
            <a:r>
              <a:rPr lang="en-US"/>
              <a:t>THE NATURE CONSERVANCY</a:t>
            </a:r>
            <a:endParaRPr lang="en-US" dirty="0"/>
          </a:p>
        </p:txBody>
      </p:sp>
      <p:sp>
        <p:nvSpPr>
          <p:cNvPr id="3" name="Slide Number Placeholder 2"/>
          <p:cNvSpPr>
            <a:spLocks noGrp="1"/>
          </p:cNvSpPr>
          <p:nvPr>
            <p:ph type="sldNum" sz="quarter" idx="40"/>
          </p:nvPr>
        </p:nvSpPr>
        <p:spPr/>
        <p:txBody>
          <a:bodyPr/>
          <a:lstStyle/>
          <a:p>
            <a:fld id="{3841AF5F-C693-7F48-A791-DA6BA8150293}" type="slidenum">
              <a:rPr lang="en-US" smtClean="0"/>
              <a:pPr/>
              <a:t>‹#›</a:t>
            </a:fld>
            <a:endParaRPr lang="en-US" dirty="0"/>
          </a:p>
        </p:txBody>
      </p:sp>
      <p:sp>
        <p:nvSpPr>
          <p:cNvPr id="27" name="Text Placeholder 3"/>
          <p:cNvSpPr>
            <a:spLocks noGrp="1"/>
          </p:cNvSpPr>
          <p:nvPr>
            <p:ph type="body" sz="quarter" idx="27" hasCustomPrompt="1"/>
          </p:nvPr>
        </p:nvSpPr>
        <p:spPr>
          <a:xfrm>
            <a:off x="1729381" y="1685620"/>
            <a:ext cx="2935112"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29" name="Picture Placeholder 4"/>
          <p:cNvSpPr>
            <a:spLocks noGrp="1"/>
          </p:cNvSpPr>
          <p:nvPr>
            <p:ph type="pic" sz="quarter" idx="41"/>
          </p:nvPr>
        </p:nvSpPr>
        <p:spPr>
          <a:xfrm>
            <a:off x="446504" y="1721653"/>
            <a:ext cx="1214883" cy="1290059"/>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34" name="Text Placeholder 11"/>
          <p:cNvSpPr>
            <a:spLocks noGrp="1"/>
          </p:cNvSpPr>
          <p:nvPr>
            <p:ph type="body" sz="quarter" idx="42" hasCustomPrompt="1"/>
          </p:nvPr>
        </p:nvSpPr>
        <p:spPr>
          <a:xfrm>
            <a:off x="1775335" y="353935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38" name="Text Placeholder 11"/>
          <p:cNvSpPr>
            <a:spLocks noGrp="1"/>
          </p:cNvSpPr>
          <p:nvPr>
            <p:ph type="body" sz="quarter" idx="45" hasCustomPrompt="1"/>
          </p:nvPr>
        </p:nvSpPr>
        <p:spPr>
          <a:xfrm>
            <a:off x="1777842" y="507213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39" name="Text Placeholder 3"/>
          <p:cNvSpPr>
            <a:spLocks noGrp="1"/>
          </p:cNvSpPr>
          <p:nvPr>
            <p:ph type="body" sz="quarter" idx="46" hasCustomPrompt="1"/>
          </p:nvPr>
        </p:nvSpPr>
        <p:spPr>
          <a:xfrm>
            <a:off x="1741134" y="4726093"/>
            <a:ext cx="2915043"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24" name="Text Placeholder 3"/>
          <p:cNvSpPr>
            <a:spLocks noGrp="1"/>
          </p:cNvSpPr>
          <p:nvPr>
            <p:ph type="body" sz="quarter" idx="47" hasCustomPrompt="1"/>
          </p:nvPr>
        </p:nvSpPr>
        <p:spPr>
          <a:xfrm>
            <a:off x="1739056" y="3195105"/>
            <a:ext cx="2935112"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28" name="Picture Placeholder 4"/>
          <p:cNvSpPr>
            <a:spLocks noGrp="1"/>
          </p:cNvSpPr>
          <p:nvPr>
            <p:ph type="pic" sz="quarter" idx="48"/>
          </p:nvPr>
        </p:nvSpPr>
        <p:spPr>
          <a:xfrm>
            <a:off x="456179" y="3231140"/>
            <a:ext cx="1214883" cy="1290059"/>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32" name="Picture Placeholder 4"/>
          <p:cNvSpPr>
            <a:spLocks noGrp="1"/>
          </p:cNvSpPr>
          <p:nvPr>
            <p:ph type="pic" sz="quarter" idx="50"/>
          </p:nvPr>
        </p:nvSpPr>
        <p:spPr>
          <a:xfrm>
            <a:off x="459807" y="4758769"/>
            <a:ext cx="1214883" cy="1290059"/>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33" name="Text Placeholder 11"/>
          <p:cNvSpPr>
            <a:spLocks noGrp="1"/>
          </p:cNvSpPr>
          <p:nvPr>
            <p:ph type="body" sz="quarter" idx="51" hasCustomPrompt="1"/>
          </p:nvPr>
        </p:nvSpPr>
        <p:spPr>
          <a:xfrm>
            <a:off x="7624502" y="2029236"/>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36" name="Text Placeholder 3"/>
          <p:cNvSpPr>
            <a:spLocks noGrp="1"/>
          </p:cNvSpPr>
          <p:nvPr>
            <p:ph type="body" sz="quarter" idx="52" hasCustomPrompt="1"/>
          </p:nvPr>
        </p:nvSpPr>
        <p:spPr>
          <a:xfrm>
            <a:off x="7581056" y="1683200"/>
            <a:ext cx="2935112"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37" name="Picture Placeholder 4"/>
          <p:cNvSpPr>
            <a:spLocks noGrp="1"/>
          </p:cNvSpPr>
          <p:nvPr>
            <p:ph type="pic" sz="quarter" idx="53"/>
          </p:nvPr>
        </p:nvSpPr>
        <p:spPr>
          <a:xfrm>
            <a:off x="6298179" y="1719233"/>
            <a:ext cx="1214883" cy="1290059"/>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0" name="Text Placeholder 11"/>
          <p:cNvSpPr>
            <a:spLocks noGrp="1"/>
          </p:cNvSpPr>
          <p:nvPr>
            <p:ph type="body" sz="quarter" idx="54" hasCustomPrompt="1"/>
          </p:nvPr>
        </p:nvSpPr>
        <p:spPr>
          <a:xfrm>
            <a:off x="7627010" y="353693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1" name="Text Placeholder 11"/>
          <p:cNvSpPr>
            <a:spLocks noGrp="1"/>
          </p:cNvSpPr>
          <p:nvPr>
            <p:ph type="body" sz="quarter" idx="55" hasCustomPrompt="1"/>
          </p:nvPr>
        </p:nvSpPr>
        <p:spPr>
          <a:xfrm>
            <a:off x="7629519" y="5069711"/>
            <a:ext cx="3965511" cy="978717"/>
          </a:xfrm>
        </p:spPr>
        <p:txBody>
          <a:bodyPr>
            <a:normAutofit/>
          </a:bodyPr>
          <a:lstStyle>
            <a:lvl1pPr marL="0" indent="0">
              <a:lnSpc>
                <a:spcPct val="100000"/>
              </a:lnSpc>
              <a:buNone/>
              <a:defRPr sz="1200">
                <a:solidFill>
                  <a:srgbClr val="161108"/>
                </a:solidFill>
                <a:latin typeface="Arial"/>
                <a:cs typeface="Arial"/>
              </a:defRPr>
            </a:lvl1pPr>
          </a:lstStyle>
          <a:p>
            <a:pPr lvl="0"/>
            <a:r>
              <a:rPr lang="en-US" dirty="0"/>
              <a:t>Sustaining the world’s land resources is where The Nature Conservancy’s story began. It is our legacy</a:t>
            </a:r>
            <a:br>
              <a:rPr lang="en-US" dirty="0"/>
            </a:br>
            <a:r>
              <a:rPr lang="en-US" dirty="0"/>
              <a:t>and our future. Today, we are guided by our vision to conserve land at an unprecedented scale — for the benefit of people, wildlife, and our climate. </a:t>
            </a:r>
          </a:p>
        </p:txBody>
      </p:sp>
      <p:sp>
        <p:nvSpPr>
          <p:cNvPr id="42" name="Text Placeholder 3"/>
          <p:cNvSpPr>
            <a:spLocks noGrp="1"/>
          </p:cNvSpPr>
          <p:nvPr>
            <p:ph type="body" sz="quarter" idx="56" hasCustomPrompt="1"/>
          </p:nvPr>
        </p:nvSpPr>
        <p:spPr>
          <a:xfrm>
            <a:off x="7592809" y="4723672"/>
            <a:ext cx="2915043"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43" name="Text Placeholder 3"/>
          <p:cNvSpPr>
            <a:spLocks noGrp="1"/>
          </p:cNvSpPr>
          <p:nvPr>
            <p:ph type="body" sz="quarter" idx="57" hasCustomPrompt="1"/>
          </p:nvPr>
        </p:nvSpPr>
        <p:spPr>
          <a:xfrm>
            <a:off x="7590731" y="3192685"/>
            <a:ext cx="2935112" cy="317899"/>
          </a:xfrm>
        </p:spPr>
        <p:txBody>
          <a:bodyPr>
            <a:noAutofit/>
          </a:bodyPr>
          <a:lstStyle>
            <a:lvl1pPr marL="0" indent="0" algn="l">
              <a:lnSpc>
                <a:spcPct val="100000"/>
              </a:lnSpc>
              <a:spcBef>
                <a:spcPts val="0"/>
              </a:spcBef>
              <a:buNone/>
              <a:defRPr sz="1600">
                <a:solidFill>
                  <a:srgbClr val="7A612E"/>
                </a:solidFill>
                <a:latin typeface="Arial"/>
                <a:cs typeface="Arial"/>
              </a:defRPr>
            </a:lvl1pPr>
          </a:lstStyle>
          <a:p>
            <a:pPr lvl="0"/>
            <a:r>
              <a:rPr lang="en-US" dirty="0"/>
              <a:t>TITLE</a:t>
            </a:r>
          </a:p>
        </p:txBody>
      </p:sp>
      <p:sp>
        <p:nvSpPr>
          <p:cNvPr id="44" name="Picture Placeholder 4"/>
          <p:cNvSpPr>
            <a:spLocks noGrp="1"/>
          </p:cNvSpPr>
          <p:nvPr>
            <p:ph type="pic" sz="quarter" idx="58"/>
          </p:nvPr>
        </p:nvSpPr>
        <p:spPr>
          <a:xfrm>
            <a:off x="6307853" y="3228720"/>
            <a:ext cx="1214883" cy="1290059"/>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
        <p:nvSpPr>
          <p:cNvPr id="45" name="Picture Placeholder 4"/>
          <p:cNvSpPr>
            <a:spLocks noGrp="1"/>
          </p:cNvSpPr>
          <p:nvPr>
            <p:ph type="pic" sz="quarter" idx="59"/>
          </p:nvPr>
        </p:nvSpPr>
        <p:spPr>
          <a:xfrm>
            <a:off x="6311481" y="4756349"/>
            <a:ext cx="1214883" cy="1290059"/>
          </a:xfrm>
          <a:prstGeom prst="flowChartProcess">
            <a:avLst/>
          </a:prstGeom>
          <a:noFill/>
          <a:ln w="101600" cmpd="dbl">
            <a:noFill/>
            <a:prstDash val="solid"/>
          </a:ln>
        </p:spPr>
        <p:txBody>
          <a:bodyPr vert="horz" wrap="none" numCol="1" spcCol="27000">
            <a:noAutofit/>
          </a:bodyPr>
          <a:lstStyle>
            <a:lvl1pPr marL="0" indent="0" algn="ctr">
              <a:lnSpc>
                <a:spcPct val="100000"/>
              </a:lnSpc>
              <a:spcBef>
                <a:spcPts val="0"/>
              </a:spcBef>
              <a:buNone/>
              <a:defRPr sz="1067" i="0" baseline="0">
                <a:solidFill>
                  <a:schemeClr val="bg1"/>
                </a:solidFill>
                <a:latin typeface="Arial"/>
                <a:cs typeface="Arial"/>
              </a:defRPr>
            </a:lvl1pPr>
          </a:lstStyle>
          <a:p>
            <a:endParaRPr lang="hu-HU" dirty="0"/>
          </a:p>
        </p:txBody>
      </p:sp>
    </p:spTree>
    <p:extLst>
      <p:ext uri="{BB962C8B-B14F-4D97-AF65-F5344CB8AC3E}">
        <p14:creationId xmlns:p14="http://schemas.microsoft.com/office/powerpoint/2010/main" val="952716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Slide_Fullimage">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0"/>
            <a:ext cx="12192000" cy="6858000"/>
          </a:xfrm>
        </p:spPr>
        <p:txBody>
          <a:bodyPr/>
          <a:lstStyle/>
          <a:p>
            <a:endParaRPr lang="en-US"/>
          </a:p>
        </p:txBody>
      </p:sp>
      <p:cxnSp>
        <p:nvCxnSpPr>
          <p:cNvPr id="5" name="Straight Connector 4"/>
          <p:cNvCxnSpPr/>
          <p:nvPr userDrawn="1"/>
        </p:nvCxnSpPr>
        <p:spPr>
          <a:xfrm flipV="1">
            <a:off x="9398000" y="6061693"/>
            <a:ext cx="1981200" cy="8911"/>
          </a:xfrm>
          <a:prstGeom prst="line">
            <a:avLst/>
          </a:prstGeom>
          <a:ln>
            <a:solidFill>
              <a:srgbClr val="CBA763"/>
            </a:solidFill>
          </a:ln>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1" hasCustomPrompt="1"/>
          </p:nvPr>
        </p:nvSpPr>
        <p:spPr>
          <a:xfrm>
            <a:off x="9080510" y="5499103"/>
            <a:ext cx="2476500" cy="736600"/>
          </a:xfrm>
        </p:spPr>
        <p:txBody>
          <a:bodyPr>
            <a:noAutofit/>
          </a:bodyPr>
          <a:lstStyle>
            <a:lvl1pPr algn="ctr">
              <a:defRPr sz="3200" baseline="0">
                <a:latin typeface="Georgia"/>
                <a:cs typeface="Georgia"/>
              </a:defRPr>
            </a:lvl1pPr>
          </a:lstStyle>
          <a:p>
            <a:pPr lvl="0"/>
            <a:r>
              <a:rPr lang="en-US" dirty="0"/>
              <a:t>Thank you!</a:t>
            </a:r>
          </a:p>
        </p:txBody>
      </p:sp>
    </p:spTree>
    <p:extLst>
      <p:ext uri="{BB962C8B-B14F-4D97-AF65-F5344CB8AC3E}">
        <p14:creationId xmlns:p14="http://schemas.microsoft.com/office/powerpoint/2010/main" val="103733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86EE7-8553-46AE-B3D9-77E5F15CD141}"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30960473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Slide_LogoA">
    <p:bg>
      <p:bgRef idx="1002">
        <a:schemeClr val="bg1"/>
      </p:bgRef>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75180" y="444189"/>
            <a:ext cx="2622305" cy="634528"/>
          </a:xfrm>
        </p:spPr>
        <p:txBody>
          <a:bodyPr>
            <a:noAutofit/>
          </a:bodyPr>
          <a:lstStyle>
            <a:lvl1pPr marL="0" indent="0" algn="l">
              <a:lnSpc>
                <a:spcPct val="80000"/>
              </a:lnSpc>
              <a:spcBef>
                <a:spcPts val="0"/>
              </a:spcBef>
              <a:buNone/>
              <a:defRPr sz="2400" spc="0" baseline="0">
                <a:solidFill>
                  <a:schemeClr val="tx1">
                    <a:lumMod val="90000"/>
                  </a:schemeClr>
                </a:solidFill>
                <a:latin typeface="Arial"/>
                <a:cs typeface="Arial"/>
              </a:defRPr>
            </a:lvl1pPr>
          </a:lstStyle>
          <a:p>
            <a:pPr lvl="0"/>
            <a:r>
              <a:rPr lang="en-US" dirty="0"/>
              <a:t>THANK YOU!</a:t>
            </a:r>
          </a:p>
        </p:txBody>
      </p:sp>
      <p:sp>
        <p:nvSpPr>
          <p:cNvPr id="4" name="Text Placeholder 3"/>
          <p:cNvSpPr>
            <a:spLocks noGrp="1"/>
          </p:cNvSpPr>
          <p:nvPr>
            <p:ph type="body" sz="quarter" idx="12" hasCustomPrompt="1"/>
          </p:nvPr>
        </p:nvSpPr>
        <p:spPr>
          <a:xfrm>
            <a:off x="2947656" y="5280696"/>
            <a:ext cx="6208888" cy="465745"/>
          </a:xfrm>
        </p:spPr>
        <p:txBody>
          <a:bodyPr>
            <a:normAutofit/>
          </a:bodyPr>
          <a:lstStyle>
            <a:lvl1pPr algn="ctr">
              <a:defRPr sz="1867" baseline="0">
                <a:solidFill>
                  <a:schemeClr val="tx1"/>
                </a:solidFill>
                <a:latin typeface="Georgia"/>
                <a:cs typeface="Georgia"/>
              </a:defRPr>
            </a:lvl1pPr>
          </a:lstStyle>
          <a:p>
            <a:pPr lvl="0"/>
            <a:r>
              <a:rPr lang="en-US" dirty="0"/>
              <a:t>contact: JANE DOE | email: </a:t>
            </a:r>
            <a:r>
              <a:rPr lang="en-US" dirty="0" err="1"/>
              <a:t>jdoe@tnc.org</a:t>
            </a:r>
            <a:endParaRPr lang="en-US" dirty="0"/>
          </a:p>
          <a:p>
            <a:pPr lvl="0"/>
            <a:endParaRPr lang="en-US" dirty="0"/>
          </a:p>
        </p:txBody>
      </p:sp>
      <p:pic>
        <p:nvPicPr>
          <p:cNvPr id="6" name="Picture 5" descr="TNCLogoPrimary_Rev_RGB_UR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81600" y="2333039"/>
            <a:ext cx="5953541" cy="2257776"/>
          </a:xfrm>
          <a:prstGeom prst="rect">
            <a:avLst/>
          </a:prstGeom>
        </p:spPr>
      </p:pic>
    </p:spTree>
    <p:extLst>
      <p:ext uri="{BB962C8B-B14F-4D97-AF65-F5344CB8AC3E}">
        <p14:creationId xmlns:p14="http://schemas.microsoft.com/office/powerpoint/2010/main" val="376382023"/>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Slide_LogoB">
    <p:bg>
      <p:bgRef idx="1002">
        <a:schemeClr val="bg1"/>
      </p:bgRef>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640217" y="1083892"/>
            <a:ext cx="2622305" cy="634528"/>
          </a:xfrm>
        </p:spPr>
        <p:txBody>
          <a:bodyPr>
            <a:noAutofit/>
          </a:bodyPr>
          <a:lstStyle>
            <a:lvl1pPr marL="0" indent="0" algn="ctr">
              <a:lnSpc>
                <a:spcPct val="80000"/>
              </a:lnSpc>
              <a:spcBef>
                <a:spcPts val="0"/>
              </a:spcBef>
              <a:buNone/>
              <a:defRPr sz="2400" spc="0" baseline="0">
                <a:solidFill>
                  <a:schemeClr val="tx1">
                    <a:lumMod val="90000"/>
                  </a:schemeClr>
                </a:solidFill>
                <a:latin typeface="Arial"/>
                <a:cs typeface="Arial"/>
              </a:defRPr>
            </a:lvl1pPr>
          </a:lstStyle>
          <a:p>
            <a:pPr lvl="0"/>
            <a:r>
              <a:rPr lang="en-US" dirty="0"/>
              <a:t>THANK YOU!</a:t>
            </a:r>
          </a:p>
        </p:txBody>
      </p:sp>
      <p:sp>
        <p:nvSpPr>
          <p:cNvPr id="4" name="Text Placeholder 3"/>
          <p:cNvSpPr>
            <a:spLocks noGrp="1"/>
          </p:cNvSpPr>
          <p:nvPr>
            <p:ph type="body" sz="quarter" idx="12" hasCustomPrompt="1"/>
          </p:nvPr>
        </p:nvSpPr>
        <p:spPr>
          <a:xfrm>
            <a:off x="2947656" y="5280696"/>
            <a:ext cx="6208888" cy="465745"/>
          </a:xfrm>
        </p:spPr>
        <p:txBody>
          <a:bodyPr>
            <a:normAutofit/>
          </a:bodyPr>
          <a:lstStyle>
            <a:lvl1pPr algn="ctr">
              <a:defRPr sz="1867" baseline="0">
                <a:solidFill>
                  <a:schemeClr val="tx1"/>
                </a:solidFill>
                <a:latin typeface="Georgia"/>
                <a:cs typeface="Georgia"/>
              </a:defRPr>
            </a:lvl1pPr>
          </a:lstStyle>
          <a:p>
            <a:pPr lvl="0"/>
            <a:r>
              <a:rPr lang="en-US" dirty="0"/>
              <a:t>contact: JANE DOE | email: </a:t>
            </a:r>
            <a:r>
              <a:rPr lang="en-US" dirty="0" err="1"/>
              <a:t>jdoe@tnc.org</a:t>
            </a:r>
            <a:endParaRPr lang="en-US" dirty="0"/>
          </a:p>
          <a:p>
            <a:pPr lvl="0"/>
            <a:endParaRPr lang="en-US" dirty="0"/>
          </a:p>
        </p:txBody>
      </p:sp>
      <p:pic>
        <p:nvPicPr>
          <p:cNvPr id="6" name="Picture 5" descr="TNCLogoPrimary_Rev_RGB_UR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81600" y="2333039"/>
            <a:ext cx="5953541" cy="2257776"/>
          </a:xfrm>
          <a:prstGeom prst="rect">
            <a:avLst/>
          </a:prstGeom>
        </p:spPr>
      </p:pic>
    </p:spTree>
    <p:extLst>
      <p:ext uri="{BB962C8B-B14F-4D97-AF65-F5344CB8AC3E}">
        <p14:creationId xmlns:p14="http://schemas.microsoft.com/office/powerpoint/2010/main" val="127212186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486EE7-8553-46AE-B3D9-77E5F15CD141}"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101083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486EE7-8553-46AE-B3D9-77E5F15CD141}"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BBEE-3E79-48E8-8081-900D3E98F059}" type="slidenum">
              <a:rPr lang="en-US" smtClean="0"/>
              <a:t>‹#›</a:t>
            </a:fld>
            <a:endParaRPr lang="en-US"/>
          </a:p>
        </p:txBody>
      </p:sp>
    </p:spTree>
    <p:extLst>
      <p:ext uri="{BB962C8B-B14F-4D97-AF65-F5344CB8AC3E}">
        <p14:creationId xmlns:p14="http://schemas.microsoft.com/office/powerpoint/2010/main" val="125132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86EE7-8553-46AE-B3D9-77E5F15CD141}" type="datetimeFigureOut">
              <a:rPr lang="en-US" smtClean="0"/>
              <a:t>3/15/2018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7BBEE-3E79-48E8-8081-900D3E98F059}" type="slidenum">
              <a:rPr lang="en-US" smtClean="0"/>
              <a:t>‹#›</a:t>
            </a:fld>
            <a:endParaRPr lang="en-US"/>
          </a:p>
        </p:txBody>
      </p:sp>
    </p:spTree>
    <p:extLst>
      <p:ext uri="{BB962C8B-B14F-4D97-AF65-F5344CB8AC3E}">
        <p14:creationId xmlns:p14="http://schemas.microsoft.com/office/powerpoint/2010/main" val="2285910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7DC94-C34C-4396-AAE8-51AD50621EB1}" type="datetimeFigureOut">
              <a:rPr lang="en-US" smtClean="0"/>
              <a:t>3/15/2018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083FE-41DC-4EA6-8252-5A50D07133DD}" type="slidenum">
              <a:rPr lang="en-US" smtClean="0"/>
              <a:t>‹#›</a:t>
            </a:fld>
            <a:endParaRPr lang="en-US"/>
          </a:p>
        </p:txBody>
      </p:sp>
    </p:spTree>
    <p:extLst>
      <p:ext uri="{BB962C8B-B14F-4D97-AF65-F5344CB8AC3E}">
        <p14:creationId xmlns:p14="http://schemas.microsoft.com/office/powerpoint/2010/main" val="2320782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defTabSz="914400">
              <a:defRPr/>
            </a:pPr>
            <a:fld id="{F2144385-EAAD-4A20-860C-7FE314868022}" type="datetimeFigureOut">
              <a:rPr lang="en-US" smtClean="0">
                <a:solidFill>
                  <a:prstClr val="black">
                    <a:tint val="75000"/>
                  </a:prstClr>
                </a:solidFill>
              </a:rPr>
              <a:pPr defTabSz="914400">
                <a:def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defTabSz="914400">
              <a:defRPr/>
            </a:pPr>
            <a:fld id="{A28CC5A0-A9A9-4D56-A869-2D8012B5B2A5}"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936508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Rounded Rectangle 3"/>
          <p:cNvSpPr/>
          <p:nvPr userDrawn="1"/>
        </p:nvSpPr>
        <p:spPr>
          <a:xfrm>
            <a:off x="11625048" y="6350172"/>
            <a:ext cx="338952" cy="338952"/>
          </a:xfrm>
          <a:prstGeom prst="roundRect">
            <a:avLst/>
          </a:prstGeom>
          <a:solidFill>
            <a:srgbClr val="5B9BD5">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D3931CB9-370B-4D2B-84CA-F8D8F885C5A8}" type="slidenum">
              <a:rPr lang="en-US" sz="800" b="1" kern="1200" smtClean="0">
                <a:solidFill>
                  <a:schemeClr val="bg1"/>
                </a:solidFill>
                <a:latin typeface="+mn-lt"/>
                <a:ea typeface="+mn-ea"/>
                <a:cs typeface="+mn-cs"/>
              </a:rPr>
              <a:pPr/>
              <a:t>‹#›</a:t>
            </a:fld>
            <a:endParaRPr lang="en-US" sz="800" dirty="0">
              <a:solidFill>
                <a:schemeClr val="bg1"/>
              </a:solidFill>
            </a:endParaRPr>
          </a:p>
        </p:txBody>
      </p:sp>
    </p:spTree>
    <p:extLst>
      <p:ext uri="{BB962C8B-B14F-4D97-AF65-F5344CB8AC3E}">
        <p14:creationId xmlns:p14="http://schemas.microsoft.com/office/powerpoint/2010/main" val="10876786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6"/>
            <a:ext cx="5752541" cy="1402747"/>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676656" y="2011681"/>
            <a:ext cx="10753725" cy="3766187"/>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7841128" y="6416115"/>
            <a:ext cx="3860800" cy="365125"/>
          </a:xfrm>
          <a:prstGeom prst="rect">
            <a:avLst/>
          </a:prstGeom>
        </p:spPr>
        <p:txBody>
          <a:bodyPr vert="horz" lIns="68580" tIns="34290" rIns="68580" bIns="34290" rtlCol="0" anchor="ctr"/>
          <a:lstStyle>
            <a:lvl1pPr algn="r">
              <a:defRPr sz="1200" spc="0">
                <a:solidFill>
                  <a:schemeClr val="bg1">
                    <a:lumMod val="75000"/>
                  </a:schemeClr>
                </a:solidFill>
                <a:latin typeface="Arial"/>
                <a:cs typeface="Arial"/>
              </a:defRPr>
            </a:lvl1pPr>
          </a:lstStyle>
          <a:p>
            <a:r>
              <a:rPr lang="en-US" dirty="0"/>
              <a:t>THE NATURE CONSERVANCY</a:t>
            </a:r>
          </a:p>
        </p:txBody>
      </p:sp>
      <p:sp>
        <p:nvSpPr>
          <p:cNvPr id="13" name="Slide Number Placeholder 8"/>
          <p:cNvSpPr>
            <a:spLocks noGrp="1"/>
          </p:cNvSpPr>
          <p:nvPr>
            <p:ph type="sldNum" sz="quarter" idx="4"/>
          </p:nvPr>
        </p:nvSpPr>
        <p:spPr>
          <a:xfrm>
            <a:off x="9141012" y="6416115"/>
            <a:ext cx="2844800" cy="365125"/>
          </a:xfrm>
          <a:prstGeom prst="rect">
            <a:avLst/>
          </a:prstGeom>
        </p:spPr>
        <p:txBody>
          <a:bodyPr vert="horz" lIns="68580" tIns="34290" rIns="68580" bIns="34290" rtlCol="0" anchor="ctr"/>
          <a:lstStyle>
            <a:lvl1pPr algn="r">
              <a:defRPr sz="1200">
                <a:solidFill>
                  <a:srgbClr val="BBBBBB"/>
                </a:solidFill>
                <a:latin typeface="Arial"/>
                <a:cs typeface="Arial"/>
              </a:defRPr>
            </a:lvl1pPr>
          </a:lstStyle>
          <a:p>
            <a:fld id="{3841AF5F-C693-7F48-A791-DA6BA8150293}" type="slidenum">
              <a:rPr lang="en-US" smtClean="0"/>
              <a:pPr/>
              <a:t>‹#›</a:t>
            </a:fld>
            <a:endParaRPr lang="en-US" dirty="0"/>
          </a:p>
        </p:txBody>
      </p:sp>
    </p:spTree>
    <p:extLst>
      <p:ext uri="{BB962C8B-B14F-4D97-AF65-F5344CB8AC3E}">
        <p14:creationId xmlns:p14="http://schemas.microsoft.com/office/powerpoint/2010/main" val="14318700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Lst>
  <p:hf hdr="0" dt="0"/>
  <p:txStyles>
    <p:titleStyle>
      <a:lvl1pPr algn="l" defTabSz="914377" rtl="0" eaLnBrk="1" latinLnBrk="0" hangingPunct="1">
        <a:lnSpc>
          <a:spcPct val="85000"/>
        </a:lnSpc>
        <a:spcBef>
          <a:spcPct val="0"/>
        </a:spcBef>
        <a:buNone/>
        <a:defRPr sz="4800" b="0" i="0" kern="1200" spc="-120" baseline="0">
          <a:solidFill>
            <a:schemeClr val="accent4"/>
          </a:solidFill>
          <a:latin typeface="Georgia"/>
          <a:ea typeface="Arial"/>
          <a:cs typeface="Georgia"/>
        </a:defRPr>
      </a:lvl1pPr>
    </p:titleStyle>
    <p:bodyStyle>
      <a:lvl1pPr marL="91438" indent="-91438" algn="l" defTabSz="914377" rtl="0" eaLnBrk="1" latinLnBrk="0" hangingPunct="1">
        <a:lnSpc>
          <a:spcPct val="85000"/>
        </a:lnSpc>
        <a:spcBef>
          <a:spcPts val="1300"/>
        </a:spcBef>
        <a:buFont typeface="Arial" pitchFamily="34" charset="0"/>
        <a:buChar char=" "/>
        <a:defRPr sz="2400" kern="1200">
          <a:solidFill>
            <a:srgbClr val="ECECEC"/>
          </a:solidFill>
          <a:latin typeface="Arial"/>
          <a:ea typeface="Arial"/>
          <a:cs typeface="Arial"/>
        </a:defRPr>
      </a:lvl1pPr>
      <a:lvl2pPr marL="347463" indent="-342891" algn="l" defTabSz="914377" rtl="0" eaLnBrk="1" latinLnBrk="0" hangingPunct="1">
        <a:lnSpc>
          <a:spcPct val="85000"/>
        </a:lnSpc>
        <a:spcBef>
          <a:spcPts val="600"/>
        </a:spcBef>
        <a:buFont typeface="Arial" pitchFamily="34" charset="0"/>
        <a:buChar char=" "/>
        <a:defRPr sz="2400" kern="1200">
          <a:solidFill>
            <a:srgbClr val="ECECEC"/>
          </a:solidFill>
          <a:latin typeface="Arial"/>
          <a:ea typeface="Arial"/>
          <a:cs typeface="Arial"/>
        </a:defRPr>
      </a:lvl2pPr>
      <a:lvl3pPr marL="548626" indent="-548626" algn="l" defTabSz="914377" rtl="0" eaLnBrk="1" latinLnBrk="0" hangingPunct="1">
        <a:lnSpc>
          <a:spcPct val="85000"/>
        </a:lnSpc>
        <a:spcBef>
          <a:spcPts val="600"/>
        </a:spcBef>
        <a:buFont typeface="Arial" pitchFamily="34" charset="0"/>
        <a:buChar char=" "/>
        <a:defRPr sz="2000" i="1" kern="1200">
          <a:solidFill>
            <a:srgbClr val="ECECEC"/>
          </a:solidFill>
          <a:latin typeface="Arial"/>
          <a:ea typeface="Arial"/>
          <a:cs typeface="Arial"/>
        </a:defRPr>
      </a:lvl3pPr>
      <a:lvl4pPr marL="822939" indent="-822939" algn="l" defTabSz="914377" rtl="0" eaLnBrk="1" latinLnBrk="0" hangingPunct="1">
        <a:lnSpc>
          <a:spcPct val="85000"/>
        </a:lnSpc>
        <a:spcBef>
          <a:spcPts val="600"/>
        </a:spcBef>
        <a:buFont typeface="Arial" pitchFamily="34" charset="0"/>
        <a:buChar char=" "/>
        <a:defRPr sz="1867" kern="1200">
          <a:solidFill>
            <a:srgbClr val="ECECEC"/>
          </a:solidFill>
          <a:latin typeface="Arial"/>
          <a:ea typeface="Arial"/>
          <a:cs typeface="Arial"/>
        </a:defRPr>
      </a:lvl4pPr>
      <a:lvl5pPr marL="1097253" indent="-1097253" algn="l" defTabSz="914377" rtl="0" eaLnBrk="1" latinLnBrk="0" hangingPunct="1">
        <a:lnSpc>
          <a:spcPct val="85000"/>
        </a:lnSpc>
        <a:spcBef>
          <a:spcPts val="600"/>
        </a:spcBef>
        <a:buFont typeface="Arial" pitchFamily="34" charset="0"/>
        <a:buChar char=" "/>
        <a:defRPr sz="1867" kern="1200">
          <a:solidFill>
            <a:srgbClr val="ECECEC"/>
          </a:solidFill>
          <a:latin typeface="Arial"/>
          <a:ea typeface="Arial"/>
          <a:cs typeface="Arial"/>
        </a:defRPr>
      </a:lvl5pPr>
      <a:lvl6pPr marL="1199970" indent="-228594" algn="l" defTabSz="914377" rtl="0" eaLnBrk="1" latinLnBrk="0" hangingPunct="1">
        <a:lnSpc>
          <a:spcPct val="85000"/>
        </a:lnSpc>
        <a:spcBef>
          <a:spcPts val="600"/>
        </a:spcBef>
        <a:buFont typeface="Arial" pitchFamily="34" charset="0"/>
        <a:buChar char=" "/>
        <a:defRPr sz="1867" kern="1200">
          <a:solidFill>
            <a:schemeClr val="tx1">
              <a:lumMod val="85000"/>
              <a:lumOff val="15000"/>
            </a:schemeClr>
          </a:solidFill>
          <a:latin typeface="+mn-lt"/>
          <a:ea typeface="+mn-ea"/>
          <a:cs typeface="+mn-cs"/>
        </a:defRPr>
      </a:lvl6pPr>
      <a:lvl7pPr marL="1399965" indent="-228594" algn="l" defTabSz="914377" rtl="0" eaLnBrk="1" latinLnBrk="0" hangingPunct="1">
        <a:lnSpc>
          <a:spcPct val="85000"/>
        </a:lnSpc>
        <a:spcBef>
          <a:spcPts val="600"/>
        </a:spcBef>
        <a:buFont typeface="Arial" pitchFamily="34" charset="0"/>
        <a:buChar char=" "/>
        <a:defRPr sz="1867" kern="1200">
          <a:solidFill>
            <a:schemeClr val="tx1">
              <a:lumMod val="85000"/>
              <a:lumOff val="15000"/>
            </a:schemeClr>
          </a:solidFill>
          <a:latin typeface="+mn-lt"/>
          <a:ea typeface="+mn-ea"/>
          <a:cs typeface="+mn-cs"/>
        </a:defRPr>
      </a:lvl7pPr>
      <a:lvl8pPr marL="1599960" indent="-228594" algn="l" defTabSz="914377" rtl="0" eaLnBrk="1" latinLnBrk="0" hangingPunct="1">
        <a:lnSpc>
          <a:spcPct val="85000"/>
        </a:lnSpc>
        <a:spcBef>
          <a:spcPts val="600"/>
        </a:spcBef>
        <a:buFont typeface="Arial" pitchFamily="34" charset="0"/>
        <a:buChar char=" "/>
        <a:defRPr sz="1867" kern="1200">
          <a:solidFill>
            <a:schemeClr val="tx1">
              <a:lumMod val="85000"/>
              <a:lumOff val="15000"/>
            </a:schemeClr>
          </a:solidFill>
          <a:latin typeface="+mn-lt"/>
          <a:ea typeface="+mn-ea"/>
          <a:cs typeface="+mn-cs"/>
        </a:defRPr>
      </a:lvl8pPr>
      <a:lvl9pPr marL="1799955" indent="-228594" algn="l" defTabSz="914377" rtl="0" eaLnBrk="1" latinLnBrk="0" hangingPunct="1">
        <a:lnSpc>
          <a:spcPct val="85000"/>
        </a:lnSpc>
        <a:spcBef>
          <a:spcPts val="600"/>
        </a:spcBef>
        <a:buFont typeface="Arial" pitchFamily="34" charset="0"/>
        <a:buChar char=" "/>
        <a:defRPr sz="1867"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6.jpg"/><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7.xml"/><Relationship Id="rId7" Type="http://schemas.openxmlformats.org/officeDocument/2006/relationships/diagramLayout" Target="../diagrams/layout1.xml"/><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diagramData" Target="../diagrams/data1.xml"/><Relationship Id="rId5" Type="http://schemas.openxmlformats.org/officeDocument/2006/relationships/image" Target="../media/image40.png"/><Relationship Id="rId10" Type="http://schemas.microsoft.com/office/2007/relationships/diagramDrawing" Target="../diagrams/drawing1.xml"/><Relationship Id="rId4" Type="http://schemas.openxmlformats.org/officeDocument/2006/relationships/image" Target="../media/image39.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0.gif"/><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tiff"/></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image" Target="../media/image62.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1.xml"/><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pureluxury.com/wp-content/uploads/2015/09/Sonoma-Coun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410"/>
            <a:ext cx="12192000" cy="5493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
            <a:ext cx="12192000" cy="1700784"/>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US" sz="4500" kern="0" dirty="0">
                <a:solidFill>
                  <a:schemeClr val="bg1"/>
                </a:solidFill>
                <a:latin typeface="Gill Sans MT" panose="020B0502020104020203" pitchFamily="34" charset="0"/>
              </a:rPr>
              <a:t>Conservation-smart planning: </a:t>
            </a:r>
          </a:p>
          <a:p>
            <a:pPr defTabSz="685783">
              <a:defRPr/>
            </a:pPr>
            <a:r>
              <a:rPr lang="en-US" sz="3600" dirty="0"/>
              <a:t>Asserting Natural and Working Lands in Land Use Scenario Development and Decisions</a:t>
            </a:r>
            <a:endParaRPr lang="en-US" sz="3300" kern="0" dirty="0">
              <a:solidFill>
                <a:schemeClr val="bg1"/>
              </a:solidFill>
              <a:latin typeface="Gill Sans MT" panose="020B0502020104020203" pitchFamily="34" charset="0"/>
            </a:endParaRPr>
          </a:p>
        </p:txBody>
      </p:sp>
      <p:sp>
        <p:nvSpPr>
          <p:cNvPr id="2" name="TextBox 1"/>
          <p:cNvSpPr txBox="1"/>
          <p:nvPr/>
        </p:nvSpPr>
        <p:spPr>
          <a:xfrm>
            <a:off x="10586354" y="5481490"/>
            <a:ext cx="2265405" cy="523220"/>
          </a:xfrm>
          <a:prstGeom prst="rect">
            <a:avLst/>
          </a:prstGeom>
          <a:noFill/>
        </p:spPr>
        <p:txBody>
          <a:bodyPr wrap="square" rtlCol="0">
            <a:spAutoFit/>
          </a:bodyPr>
          <a:lstStyle/>
          <a:p>
            <a:r>
              <a:rPr lang="en-US" sz="1400" b="1" dirty="0">
                <a:latin typeface="Gill Sans MT" panose="020B0502020104020203" pitchFamily="34" charset="0"/>
              </a:rPr>
              <a:t>Liz O’Donoghue</a:t>
            </a:r>
          </a:p>
          <a:p>
            <a:r>
              <a:rPr lang="en-US" sz="1400" b="1" dirty="0">
                <a:latin typeface="Gill Sans MT" panose="020B0502020104020203" pitchFamily="34" charset="0"/>
              </a:rPr>
              <a:t>Carrie Schloss</a:t>
            </a:r>
          </a:p>
        </p:txBody>
      </p:sp>
      <p:pic>
        <p:nvPicPr>
          <p:cNvPr id="11" name="Picture 10" descr="J:\graphics\analytics_logo_greyletters_360.png"/>
          <p:cNvPicPr/>
          <p:nvPr/>
        </p:nvPicPr>
        <p:blipFill>
          <a:blip r:embed="rId4">
            <a:extLst>
              <a:ext uri="{28A0092B-C50C-407E-A947-70E740481C1C}">
                <a14:useLocalDpi xmlns:a14="http://schemas.microsoft.com/office/drawing/2010/main"/>
              </a:ext>
            </a:extLst>
          </a:blip>
          <a:srcRect/>
          <a:stretch>
            <a:fillRect/>
          </a:stretch>
        </p:blipFill>
        <p:spPr bwMode="auto">
          <a:xfrm>
            <a:off x="2909268" y="5520631"/>
            <a:ext cx="2401116" cy="417585"/>
          </a:xfrm>
          <a:prstGeom prst="rect">
            <a:avLst/>
          </a:prstGeom>
          <a:noFill/>
          <a:ln>
            <a:no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34" y="5467080"/>
            <a:ext cx="2209833" cy="638507"/>
          </a:xfrm>
          <a:prstGeom prst="rect">
            <a:avLst/>
          </a:prstGeom>
        </p:spPr>
      </p:pic>
      <p:pic>
        <p:nvPicPr>
          <p:cNvPr id="13" name="Picture 12" descr="Sonom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500" y="6281627"/>
            <a:ext cx="902445" cy="543341"/>
          </a:xfrm>
          <a:prstGeom prst="rect">
            <a:avLst/>
          </a:prstGeom>
        </p:spPr>
      </p:pic>
      <p:pic>
        <p:nvPicPr>
          <p:cNvPr id="14" name="Picture 13"/>
          <p:cNvPicPr>
            <a:picLocks noChangeAspect="1"/>
          </p:cNvPicPr>
          <p:nvPr/>
        </p:nvPicPr>
        <p:blipFill>
          <a:blip r:embed="rId7"/>
          <a:stretch>
            <a:fillRect/>
          </a:stretch>
        </p:blipFill>
        <p:spPr>
          <a:xfrm>
            <a:off x="1" y="6352898"/>
            <a:ext cx="3602736" cy="56885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6624" y="6241660"/>
            <a:ext cx="2673480" cy="623274"/>
          </a:xfrm>
          <a:prstGeom prst="rect">
            <a:avLst/>
          </a:prstGeom>
        </p:spPr>
      </p:pic>
      <p:pic>
        <p:nvPicPr>
          <p:cNvPr id="16" name="Picture 15"/>
          <p:cNvPicPr>
            <a:picLocks noChangeAspect="1"/>
          </p:cNvPicPr>
          <p:nvPr/>
        </p:nvPicPr>
        <p:blipFill>
          <a:blip r:embed="rId9"/>
          <a:stretch>
            <a:fillRect/>
          </a:stretch>
        </p:blipFill>
        <p:spPr>
          <a:xfrm>
            <a:off x="5004225" y="6246651"/>
            <a:ext cx="1677119" cy="578317"/>
          </a:xfrm>
          <a:prstGeom prst="rect">
            <a:avLst/>
          </a:prstGeom>
        </p:spPr>
      </p:pic>
    </p:spTree>
    <p:extLst>
      <p:ext uri="{BB962C8B-B14F-4D97-AF65-F5344CB8AC3E}">
        <p14:creationId xmlns:p14="http://schemas.microsoft.com/office/powerpoint/2010/main" val="186804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73" t="-1919" r="34105" b="-2264"/>
          <a:stretch/>
        </p:blipFill>
        <p:spPr>
          <a:xfrm>
            <a:off x="484829" y="-36342"/>
            <a:ext cx="4787283" cy="4488431"/>
          </a:xfrm>
          <a:prstGeom prst="rect">
            <a:avLst/>
          </a:prstGeom>
        </p:spPr>
      </p:pic>
      <p:pic>
        <p:nvPicPr>
          <p:cNvPr id="1026" name="Picture 2" descr="http://c8.alamy.com/comp/C2AG5F/aerial-residential-urban-sprawl-west-of-phoenix-arizona-C2AG5F.jpg"/>
          <p:cNvPicPr>
            <a:picLocks noChangeAspect="1" noChangeArrowheads="1"/>
          </p:cNvPicPr>
          <p:nvPr/>
        </p:nvPicPr>
        <p:blipFill rotWithShape="1">
          <a:blip r:embed="rId4">
            <a:extLst>
              <a:ext uri="{28A0092B-C50C-407E-A947-70E740481C1C}">
                <a14:useLocalDpi xmlns:a14="http://schemas.microsoft.com/office/drawing/2010/main" val="0"/>
              </a:ext>
            </a:extLst>
          </a:blip>
          <a:srcRect r="45365" b="45370"/>
          <a:stretch/>
        </p:blipFill>
        <p:spPr bwMode="auto">
          <a:xfrm>
            <a:off x="6121432" y="99898"/>
            <a:ext cx="5759571" cy="423542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1058655" y="3383279"/>
            <a:ext cx="3924858" cy="106880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4829" y="4512931"/>
            <a:ext cx="5208778" cy="830997"/>
          </a:xfrm>
          <a:prstGeom prst="rect">
            <a:avLst/>
          </a:prstGeom>
          <a:noFill/>
        </p:spPr>
        <p:txBody>
          <a:bodyPr wrap="square" rtlCol="0">
            <a:spAutoFit/>
          </a:bodyPr>
          <a:lstStyle/>
          <a:p>
            <a:r>
              <a:rPr lang="en-US" sz="2400" b="1" dirty="0">
                <a:latin typeface="Gill Sans MT" panose="020B0502020104020203" pitchFamily="34" charset="0"/>
              </a:rPr>
              <a:t>Is open space designated as a park?</a:t>
            </a:r>
          </a:p>
          <a:p>
            <a:endParaRPr lang="en-US" sz="2400" b="1" dirty="0">
              <a:latin typeface="Gill Sans MT" panose="020B0502020104020203" pitchFamily="34" charset="0"/>
            </a:endParaRPr>
          </a:p>
        </p:txBody>
      </p:sp>
      <p:sp>
        <p:nvSpPr>
          <p:cNvPr id="13" name="Rectangle 12"/>
          <p:cNvSpPr/>
          <p:nvPr/>
        </p:nvSpPr>
        <p:spPr>
          <a:xfrm>
            <a:off x="6005104" y="4512932"/>
            <a:ext cx="5548267" cy="830997"/>
          </a:xfrm>
          <a:prstGeom prst="rect">
            <a:avLst/>
          </a:prstGeom>
        </p:spPr>
        <p:txBody>
          <a:bodyPr wrap="square">
            <a:spAutoFit/>
          </a:bodyPr>
          <a:lstStyle/>
          <a:p>
            <a:r>
              <a:rPr lang="en-US" sz="2400" b="1" dirty="0">
                <a:latin typeface="Gill Sans MT" panose="020B0502020104020203" pitchFamily="34" charset="0"/>
              </a:rPr>
              <a:t>Or…..  protection through zoning and smart growth by avoiding sprawl?</a:t>
            </a:r>
          </a:p>
        </p:txBody>
      </p:sp>
      <p:sp>
        <p:nvSpPr>
          <p:cNvPr id="2" name="Rectangle 1"/>
          <p:cNvSpPr/>
          <p:nvPr/>
        </p:nvSpPr>
        <p:spPr>
          <a:xfrm>
            <a:off x="4385787" y="4390177"/>
            <a:ext cx="909223" cy="184666"/>
          </a:xfrm>
          <a:prstGeom prst="rect">
            <a:avLst/>
          </a:prstGeom>
        </p:spPr>
        <p:txBody>
          <a:bodyPr wrap="none">
            <a:spAutoFit/>
          </a:bodyPr>
          <a:lstStyle/>
          <a:p>
            <a:r>
              <a:rPr lang="en-US" sz="600" dirty="0">
                <a:solidFill>
                  <a:schemeClr val="bg1">
                    <a:lumMod val="50000"/>
                  </a:schemeClr>
                </a:solidFill>
                <a:latin typeface="Arial" panose="020B0604020202020204" pitchFamily="34" charset="0"/>
              </a:rPr>
              <a:t>Photo: Andrew </a:t>
            </a:r>
            <a:r>
              <a:rPr lang="en-US" sz="600" dirty="0" err="1">
                <a:solidFill>
                  <a:schemeClr val="bg1">
                    <a:lumMod val="50000"/>
                  </a:schemeClr>
                </a:solidFill>
                <a:latin typeface="Arial" panose="020B0604020202020204" pitchFamily="34" charset="0"/>
              </a:rPr>
              <a:t>Amiet</a:t>
            </a:r>
            <a:endParaRPr lang="en-US" sz="600" dirty="0">
              <a:solidFill>
                <a:schemeClr val="bg1">
                  <a:lumMod val="50000"/>
                </a:schemeClr>
              </a:solidFill>
            </a:endParaRPr>
          </a:p>
        </p:txBody>
      </p:sp>
    </p:spTree>
    <p:extLst>
      <p:ext uri="{BB962C8B-B14F-4D97-AF65-F5344CB8AC3E}">
        <p14:creationId xmlns:p14="http://schemas.microsoft.com/office/powerpoint/2010/main" val="16421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4321" y="2613742"/>
            <a:ext cx="11539728" cy="1261884"/>
          </a:xfrm>
          <a:prstGeom prst="rect">
            <a:avLst/>
          </a:prstGeom>
          <a:noFill/>
        </p:spPr>
        <p:txBody>
          <a:bodyPr wrap="square" rtlCol="0">
            <a:spAutoFit/>
          </a:bodyPr>
          <a:lstStyle/>
          <a:p>
            <a:pPr algn="ctr"/>
            <a:r>
              <a:rPr lang="en-US" sz="3800" dirty="0">
                <a:latin typeface="Gill Sans MT" panose="020B0502020104020203" pitchFamily="34" charset="0"/>
              </a:rPr>
              <a:t>Can we transform the driver of the loss of natural lands into a driver for </a:t>
            </a:r>
            <a:r>
              <a:rPr lang="en-US" sz="3800" b="1" dirty="0">
                <a:solidFill>
                  <a:schemeClr val="accent6"/>
                </a:solidFill>
                <a:latin typeface="Gill Sans MT" panose="020B0502020104020203" pitchFamily="34" charset="0"/>
              </a:rPr>
              <a:t>conservation </a:t>
            </a:r>
            <a:r>
              <a:rPr lang="en-US" sz="3800" dirty="0">
                <a:latin typeface="Gill Sans MT" panose="020B0502020104020203" pitchFamily="34" charset="0"/>
              </a:rPr>
              <a:t>of natural lands?</a:t>
            </a:r>
          </a:p>
        </p:txBody>
      </p:sp>
    </p:spTree>
    <p:extLst>
      <p:ext uri="{BB962C8B-B14F-4D97-AF65-F5344CB8AC3E}">
        <p14:creationId xmlns:p14="http://schemas.microsoft.com/office/powerpoint/2010/main" val="3815462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821"/>
            <a:ext cx="10515600" cy="1325563"/>
          </a:xfrm>
        </p:spPr>
        <p:txBody>
          <a:bodyPr/>
          <a:lstStyle/>
          <a:p>
            <a:r>
              <a:rPr lang="en-US" b="1" dirty="0">
                <a:latin typeface="Gill Sans MT" panose="020B0502020104020203" pitchFamily="34" charset="0"/>
              </a:rPr>
              <a:t>Growth is planned</a:t>
            </a:r>
          </a:p>
        </p:txBody>
      </p:sp>
      <p:pic>
        <p:nvPicPr>
          <p:cNvPr id="4" name="Picture 3"/>
          <p:cNvPicPr>
            <a:picLocks noChangeAspect="1"/>
          </p:cNvPicPr>
          <p:nvPr/>
        </p:nvPicPr>
        <p:blipFill>
          <a:blip r:embed="rId2"/>
          <a:stretch>
            <a:fillRect/>
          </a:stretch>
        </p:blipFill>
        <p:spPr>
          <a:xfrm>
            <a:off x="0" y="1093992"/>
            <a:ext cx="7743825" cy="4581525"/>
          </a:xfrm>
          <a:prstGeom prst="rect">
            <a:avLst/>
          </a:prstGeom>
        </p:spPr>
      </p:pic>
      <p:pic>
        <p:nvPicPr>
          <p:cNvPr id="7" name="Picture 6"/>
          <p:cNvPicPr>
            <a:picLocks noChangeAspect="1"/>
          </p:cNvPicPr>
          <p:nvPr/>
        </p:nvPicPr>
        <p:blipFill>
          <a:blip r:embed="rId3"/>
          <a:stretch>
            <a:fillRect/>
          </a:stretch>
        </p:blipFill>
        <p:spPr>
          <a:xfrm>
            <a:off x="8063712" y="1179577"/>
            <a:ext cx="1816533" cy="1755473"/>
          </a:xfrm>
          <a:prstGeom prst="rect">
            <a:avLst/>
          </a:prstGeom>
        </p:spPr>
      </p:pic>
      <p:pic>
        <p:nvPicPr>
          <p:cNvPr id="8" name="Picture 7"/>
          <p:cNvPicPr>
            <a:picLocks noChangeAspect="1"/>
          </p:cNvPicPr>
          <p:nvPr/>
        </p:nvPicPr>
        <p:blipFill>
          <a:blip r:embed="rId4"/>
          <a:stretch>
            <a:fillRect/>
          </a:stretch>
        </p:blipFill>
        <p:spPr>
          <a:xfrm>
            <a:off x="8002926" y="4293097"/>
            <a:ext cx="3754638" cy="1172397"/>
          </a:xfrm>
          <a:prstGeom prst="rect">
            <a:avLst/>
          </a:prstGeom>
        </p:spPr>
      </p:pic>
      <p:pic>
        <p:nvPicPr>
          <p:cNvPr id="9" name="Picture 8">
            <a:extLst>
              <a:ext uri="{FF2B5EF4-FFF2-40B4-BE49-F238E27FC236}">
                <a16:creationId xmlns:a16="http://schemas.microsoft.com/office/drawing/2014/main" id="{F9A77DEF-F68B-4584-9281-BABA5078684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63712" y="3233665"/>
            <a:ext cx="3138936" cy="760816"/>
          </a:xfrm>
          <a:prstGeom prst="rect">
            <a:avLst/>
          </a:prstGeom>
        </p:spPr>
      </p:pic>
    </p:spTree>
    <p:extLst>
      <p:ext uri="{BB962C8B-B14F-4D97-AF65-F5344CB8AC3E}">
        <p14:creationId xmlns:p14="http://schemas.microsoft.com/office/powerpoint/2010/main" val="161921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D40D-6535-4AC8-89BB-48B637E01B5D}"/>
              </a:ext>
            </a:extLst>
          </p:cNvPr>
          <p:cNvSpPr>
            <a:spLocks noGrp="1"/>
          </p:cNvSpPr>
          <p:nvPr>
            <p:ph type="title"/>
          </p:nvPr>
        </p:nvSpPr>
        <p:spPr>
          <a:xfrm>
            <a:off x="0" y="-79367"/>
            <a:ext cx="10515600" cy="1325563"/>
          </a:xfrm>
        </p:spPr>
        <p:txBody>
          <a:bodyPr/>
          <a:lstStyle/>
          <a:p>
            <a:r>
              <a:rPr lang="en-US" dirty="0">
                <a:latin typeface="Gill Sans MT" panose="020B0502020104020203" pitchFamily="34" charset="0"/>
              </a:rPr>
              <a:t>It all happens on Tuesdays…</a:t>
            </a:r>
          </a:p>
        </p:txBody>
      </p:sp>
      <p:sp>
        <p:nvSpPr>
          <p:cNvPr id="3" name="Content Placeholder 2">
            <a:extLst>
              <a:ext uri="{FF2B5EF4-FFF2-40B4-BE49-F238E27FC236}">
                <a16:creationId xmlns:a16="http://schemas.microsoft.com/office/drawing/2014/main" id="{1BD10213-A6E0-4B88-9D12-BC0D6C4EC00F}"/>
              </a:ext>
            </a:extLst>
          </p:cNvPr>
          <p:cNvSpPr>
            <a:spLocks noGrp="1"/>
          </p:cNvSpPr>
          <p:nvPr>
            <p:ph idx="1"/>
          </p:nvPr>
        </p:nvSpPr>
        <p:spPr>
          <a:xfrm>
            <a:off x="0" y="2048933"/>
            <a:ext cx="3996267" cy="3302534"/>
          </a:xfrm>
        </p:spPr>
        <p:txBody>
          <a:bodyPr/>
          <a:lstStyle/>
          <a:p>
            <a:r>
              <a:rPr lang="en-US" dirty="0">
                <a:latin typeface="Gill Sans MT" panose="020B0502020104020203" pitchFamily="34" charset="0"/>
              </a:rPr>
              <a:t>County General Plans</a:t>
            </a:r>
          </a:p>
          <a:p>
            <a:endParaRPr lang="en-US" dirty="0">
              <a:latin typeface="Gill Sans MT" panose="020B0502020104020203" pitchFamily="34" charset="0"/>
            </a:endParaRPr>
          </a:p>
          <a:p>
            <a:r>
              <a:rPr lang="en-US" dirty="0">
                <a:latin typeface="Gill Sans MT" panose="020B0502020104020203" pitchFamily="34" charset="0"/>
              </a:rPr>
              <a:t>Regional Transportation Plans</a:t>
            </a:r>
          </a:p>
          <a:p>
            <a:endParaRPr lang="en-US" dirty="0">
              <a:latin typeface="Gill Sans MT" panose="020B0502020104020203" pitchFamily="34" charset="0"/>
            </a:endParaRPr>
          </a:p>
          <a:p>
            <a:r>
              <a:rPr lang="en-US" dirty="0">
                <a:latin typeface="Gill Sans MT" panose="020B0502020104020203" pitchFamily="34" charset="0"/>
              </a:rPr>
              <a:t>LAFCO decisions</a:t>
            </a:r>
          </a:p>
          <a:p>
            <a:pPr lvl="1"/>
            <a:endParaRPr lang="en-US" b="1" dirty="0"/>
          </a:p>
        </p:txBody>
      </p:sp>
      <p:pic>
        <p:nvPicPr>
          <p:cNvPr id="4" name="Picture 3">
            <a:extLst>
              <a:ext uri="{FF2B5EF4-FFF2-40B4-BE49-F238E27FC236}">
                <a16:creationId xmlns:a16="http://schemas.microsoft.com/office/drawing/2014/main" id="{35E6ACBA-CAE3-4D22-AD88-6C3B9F922D6F}"/>
              </a:ext>
            </a:extLst>
          </p:cNvPr>
          <p:cNvPicPr>
            <a:picLocks noChangeAspect="1"/>
          </p:cNvPicPr>
          <p:nvPr/>
        </p:nvPicPr>
        <p:blipFill>
          <a:blip r:embed="rId2"/>
          <a:stretch>
            <a:fillRect/>
          </a:stretch>
        </p:blipFill>
        <p:spPr>
          <a:xfrm>
            <a:off x="4250266" y="1648018"/>
            <a:ext cx="7806267" cy="4104363"/>
          </a:xfrm>
          <a:prstGeom prst="rect">
            <a:avLst/>
          </a:prstGeom>
        </p:spPr>
      </p:pic>
    </p:spTree>
    <p:extLst>
      <p:ext uri="{BB962C8B-B14F-4D97-AF65-F5344CB8AC3E}">
        <p14:creationId xmlns:p14="http://schemas.microsoft.com/office/powerpoint/2010/main" val="293854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10623873" y="4555753"/>
            <a:ext cx="2103827" cy="2124769"/>
          </a:xfrm>
          <a:prstGeom prst="ellipse">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288402" y="3660325"/>
            <a:ext cx="2103827" cy="2124769"/>
          </a:xfrm>
          <a:prstGeom prst="ellipse">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94061" y="3923070"/>
            <a:ext cx="3309837" cy="2984068"/>
          </a:xfrm>
          <a:prstGeom prst="ellipse">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11604" y="1899742"/>
            <a:ext cx="5055901" cy="5064201"/>
          </a:xfrm>
          <a:prstGeom prst="ellipse">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027" y="4445107"/>
            <a:ext cx="3352335" cy="2412893"/>
          </a:xfrm>
          <a:prstGeom prst="ellipse">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979" y="-99300"/>
            <a:ext cx="10515600" cy="959940"/>
          </a:xfrm>
        </p:spPr>
        <p:txBody>
          <a:bodyPr>
            <a:normAutofit/>
          </a:bodyPr>
          <a:lstStyle/>
          <a:p>
            <a:r>
              <a:rPr lang="en-US" dirty="0">
                <a:latin typeface="Gill Sans MT" panose="020B0502020104020203" pitchFamily="34" charset="0"/>
              </a:rPr>
              <a:t>Scenarios allow you to ask  </a:t>
            </a:r>
            <a:r>
              <a:rPr lang="en-US" b="1" dirty="0">
                <a:solidFill>
                  <a:srgbClr val="92D050"/>
                </a:solidFill>
                <a:latin typeface="Gill Sans MT" panose="020B0502020104020203" pitchFamily="34" charset="0"/>
              </a:rPr>
              <a:t>what if?</a:t>
            </a:r>
          </a:p>
        </p:txBody>
      </p:sp>
      <p:sp>
        <p:nvSpPr>
          <p:cNvPr id="3" name="TextBox 2"/>
          <p:cNvSpPr txBox="1"/>
          <p:nvPr/>
        </p:nvSpPr>
        <p:spPr>
          <a:xfrm>
            <a:off x="99979" y="803736"/>
            <a:ext cx="3941548" cy="646331"/>
          </a:xfrm>
          <a:prstGeom prst="rect">
            <a:avLst/>
          </a:prstGeom>
          <a:noFill/>
        </p:spPr>
        <p:txBody>
          <a:bodyPr wrap="square" rtlCol="0">
            <a:spAutoFit/>
          </a:bodyPr>
          <a:lstStyle/>
          <a:p>
            <a:r>
              <a:rPr lang="en-US" b="1" dirty="0">
                <a:solidFill>
                  <a:srgbClr val="92D050"/>
                </a:solidFill>
                <a:latin typeface="Gill Sans MT" panose="020B0502020104020203" pitchFamily="34" charset="0"/>
              </a:rPr>
              <a:t>What if </a:t>
            </a:r>
            <a:r>
              <a:rPr lang="en-US" dirty="0">
                <a:latin typeface="Gill Sans MT" panose="020B0502020104020203" pitchFamily="34" charset="0"/>
              </a:rPr>
              <a:t>growth is characterized by the historic pattern of </a:t>
            </a:r>
            <a:r>
              <a:rPr lang="en-US" b="1" dirty="0">
                <a:latin typeface="Gill Sans MT" panose="020B0502020104020203" pitchFamily="34" charset="0"/>
              </a:rPr>
              <a:t>sprawl</a:t>
            </a:r>
            <a:r>
              <a:rPr lang="en-US" dirty="0">
                <a:latin typeface="Gill Sans MT" panose="020B0502020104020203" pitchFamily="34" charset="0"/>
              </a:rPr>
              <a:t>?</a:t>
            </a:r>
          </a:p>
        </p:txBody>
      </p:sp>
      <p:sp>
        <p:nvSpPr>
          <p:cNvPr id="7" name="TextBox 6"/>
          <p:cNvSpPr txBox="1"/>
          <p:nvPr/>
        </p:nvSpPr>
        <p:spPr>
          <a:xfrm>
            <a:off x="4594061" y="733859"/>
            <a:ext cx="3759601" cy="646331"/>
          </a:xfrm>
          <a:prstGeom prst="rect">
            <a:avLst/>
          </a:prstGeom>
          <a:noFill/>
        </p:spPr>
        <p:txBody>
          <a:bodyPr wrap="square" rtlCol="0">
            <a:spAutoFit/>
          </a:bodyPr>
          <a:lstStyle/>
          <a:p>
            <a:r>
              <a:rPr lang="en-US" b="1" dirty="0">
                <a:solidFill>
                  <a:srgbClr val="92D050"/>
                </a:solidFill>
                <a:latin typeface="Gill Sans MT" panose="020B0502020104020203" pitchFamily="34" charset="0"/>
              </a:rPr>
              <a:t>What if </a:t>
            </a:r>
            <a:r>
              <a:rPr lang="en-US" dirty="0">
                <a:latin typeface="Gill Sans MT" panose="020B0502020104020203" pitchFamily="34" charset="0"/>
              </a:rPr>
              <a:t>growth is limited to the </a:t>
            </a:r>
            <a:r>
              <a:rPr lang="en-US" b="1" dirty="0">
                <a:latin typeface="Gill Sans MT" panose="020B0502020104020203" pitchFamily="34" charset="0"/>
              </a:rPr>
              <a:t>urban growth boundaries</a:t>
            </a:r>
            <a:r>
              <a:rPr lang="en-US" dirty="0">
                <a:latin typeface="Gill Sans MT" panose="020B0502020104020203" pitchFamily="34" charset="0"/>
              </a:rPr>
              <a:t>?</a:t>
            </a:r>
          </a:p>
        </p:txBody>
      </p:sp>
      <p:sp>
        <p:nvSpPr>
          <p:cNvPr id="8" name="TextBox 7"/>
          <p:cNvSpPr txBox="1"/>
          <p:nvPr/>
        </p:nvSpPr>
        <p:spPr>
          <a:xfrm>
            <a:off x="8740413" y="733859"/>
            <a:ext cx="3219948" cy="646331"/>
          </a:xfrm>
          <a:prstGeom prst="rect">
            <a:avLst/>
          </a:prstGeom>
          <a:noFill/>
        </p:spPr>
        <p:txBody>
          <a:bodyPr wrap="square" rtlCol="0">
            <a:spAutoFit/>
          </a:bodyPr>
          <a:lstStyle/>
          <a:p>
            <a:r>
              <a:rPr lang="en-US" b="1" dirty="0">
                <a:solidFill>
                  <a:srgbClr val="92D050"/>
                </a:solidFill>
                <a:latin typeface="Gill Sans MT" panose="020B0502020104020203" pitchFamily="34" charset="0"/>
              </a:rPr>
              <a:t>What if </a:t>
            </a:r>
            <a:r>
              <a:rPr lang="en-US" dirty="0">
                <a:latin typeface="Gill Sans MT" panose="020B0502020104020203" pitchFamily="34" charset="0"/>
              </a:rPr>
              <a:t>growth is concentrated in just the </a:t>
            </a:r>
            <a:r>
              <a:rPr lang="en-US" b="1" dirty="0">
                <a:latin typeface="Gill Sans MT" panose="020B0502020104020203" pitchFamily="34" charset="0"/>
              </a:rPr>
              <a:t>major cities</a:t>
            </a:r>
            <a:r>
              <a:rPr lang="en-US" dirty="0">
                <a:latin typeface="Gill Sans MT" panose="020B0502020104020203" pitchFamily="34" charset="0"/>
              </a:rPr>
              <a:t>?</a:t>
            </a:r>
          </a:p>
        </p:txBody>
      </p:sp>
      <p:sp>
        <p:nvSpPr>
          <p:cNvPr id="11" name="Oval 10"/>
          <p:cNvSpPr/>
          <p:nvPr/>
        </p:nvSpPr>
        <p:spPr>
          <a:xfrm>
            <a:off x="4551563" y="4445107"/>
            <a:ext cx="3352335" cy="2412893"/>
          </a:xfrm>
          <a:prstGeom prst="ellipse">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86028" y="4351098"/>
            <a:ext cx="3352335" cy="2412893"/>
          </a:xfrm>
          <a:prstGeom prst="ellipse">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0" y="3923070"/>
            <a:ext cx="759783" cy="75978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438" y="3285309"/>
            <a:ext cx="786132" cy="786132"/>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227" y="3923071"/>
            <a:ext cx="797909" cy="797909"/>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2" y="5785094"/>
            <a:ext cx="921087" cy="921087"/>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8" y="2324031"/>
            <a:ext cx="759032" cy="759032"/>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346" y="1858851"/>
            <a:ext cx="752978" cy="752978"/>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873" y="2703547"/>
            <a:ext cx="752978" cy="75297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046" y="4991580"/>
            <a:ext cx="797909" cy="797909"/>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719" y="3960134"/>
            <a:ext cx="1353096" cy="135309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814" y="3934952"/>
            <a:ext cx="1261185" cy="1261185"/>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407" y="4813740"/>
            <a:ext cx="797909" cy="797909"/>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25" y="3350761"/>
            <a:ext cx="797909" cy="797909"/>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120" y="4006305"/>
            <a:ext cx="1353096" cy="135309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815" y="5154501"/>
            <a:ext cx="1261185" cy="1261185"/>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457" y="3767635"/>
            <a:ext cx="797909" cy="797909"/>
          </a:xfrm>
          <a:prstGeom prst="rect">
            <a:avLst/>
          </a:prstGeom>
        </p:spPr>
      </p:pic>
      <p:sp>
        <p:nvSpPr>
          <p:cNvPr id="4" name="Rectangle 3"/>
          <p:cNvSpPr/>
          <p:nvPr/>
        </p:nvSpPr>
        <p:spPr>
          <a:xfrm>
            <a:off x="-24202" y="6683447"/>
            <a:ext cx="1890261" cy="215444"/>
          </a:xfrm>
          <a:prstGeom prst="rect">
            <a:avLst/>
          </a:prstGeom>
        </p:spPr>
        <p:txBody>
          <a:bodyPr wrap="none">
            <a:spAutoFit/>
          </a:bodyPr>
          <a:lstStyle/>
          <a:p>
            <a:r>
              <a:rPr lang="en-US" sz="800" dirty="0">
                <a:solidFill>
                  <a:srgbClr val="111111"/>
                </a:solidFill>
                <a:latin typeface="Varela Round"/>
              </a:rPr>
              <a:t>Icon made by </a:t>
            </a:r>
            <a:r>
              <a:rPr lang="en-US" sz="800" dirty="0" err="1">
                <a:solidFill>
                  <a:srgbClr val="111111"/>
                </a:solidFill>
                <a:latin typeface="Varela Round"/>
              </a:rPr>
              <a:t>Freepick</a:t>
            </a:r>
            <a:r>
              <a:rPr lang="en-US" sz="800" dirty="0">
                <a:solidFill>
                  <a:srgbClr val="111111"/>
                </a:solidFill>
                <a:latin typeface="Varela Round"/>
              </a:rPr>
              <a:t> from flaticon.com</a:t>
            </a:r>
            <a:endParaRPr lang="en-US" sz="800" dirty="0"/>
          </a:p>
        </p:txBody>
      </p:sp>
    </p:spTree>
    <p:extLst>
      <p:ext uri="{BB962C8B-B14F-4D97-AF65-F5344CB8AC3E}">
        <p14:creationId xmlns:p14="http://schemas.microsoft.com/office/powerpoint/2010/main" val="32767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4" grpId="0" animBg="1"/>
      <p:bldP spid="25" grpId="0" animBg="1"/>
      <p:bldP spid="6" grpId="0" animBg="1"/>
      <p:bldP spid="3" grpId="0"/>
      <p:bldP spid="7" grpId="0"/>
      <p:bldP spid="8" grpId="0"/>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34179" y="381001"/>
            <a:ext cx="8832098" cy="584775"/>
          </a:xfrm>
          <a:prstGeom prst="rect">
            <a:avLst/>
          </a:prstGeom>
          <a:noFill/>
        </p:spPr>
        <p:txBody>
          <a:bodyPr wrap="none" rtlCol="0">
            <a:spAutoFit/>
          </a:bodyPr>
          <a:lstStyle/>
          <a:p>
            <a:r>
              <a:rPr lang="en-US" sz="3200" dirty="0">
                <a:solidFill>
                  <a:schemeClr val="bg1"/>
                </a:solidFill>
              </a:rPr>
              <a:t>UF in action: Santa Monica Mountains Conservancy </a:t>
            </a:r>
            <a:endParaRPr lang="en-US" sz="3200" b="1" dirty="0">
              <a:solidFill>
                <a:schemeClr val="bg1"/>
              </a:solidFill>
            </a:endParaRPr>
          </a:p>
        </p:txBody>
      </p:sp>
      <p:pic>
        <p:nvPicPr>
          <p:cNvPr id="6" name="Picture 5" descr="overview_trend-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88942"/>
            <a:ext cx="5965449" cy="3866495"/>
          </a:xfrm>
          <a:prstGeom prst="rect">
            <a:avLst/>
          </a:prstGeom>
        </p:spPr>
      </p:pic>
      <p:pic>
        <p:nvPicPr>
          <p:cNvPr id="10" name="Picture 9" descr="overview_policyb-0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36202" y="1288942"/>
            <a:ext cx="5962732" cy="3864734"/>
          </a:xfrm>
          <a:prstGeom prst="rect">
            <a:avLst/>
          </a:prstGeom>
        </p:spPr>
      </p:pic>
      <p:sp>
        <p:nvSpPr>
          <p:cNvPr id="9" name="TextBox 8">
            <a:extLst>
              <a:ext uri="{FF2B5EF4-FFF2-40B4-BE49-F238E27FC236}">
                <a16:creationId xmlns:a16="http://schemas.microsoft.com/office/drawing/2014/main" id="{971E59E3-1CF0-4B2F-BF48-FAE5E6A77850}"/>
              </a:ext>
            </a:extLst>
          </p:cNvPr>
          <p:cNvSpPr txBox="1"/>
          <p:nvPr/>
        </p:nvSpPr>
        <p:spPr>
          <a:xfrm>
            <a:off x="218825" y="57835"/>
            <a:ext cx="12452145" cy="769441"/>
          </a:xfrm>
          <a:prstGeom prst="rect">
            <a:avLst/>
          </a:prstGeom>
          <a:noFill/>
        </p:spPr>
        <p:txBody>
          <a:bodyPr wrap="square" rtlCol="0">
            <a:spAutoFit/>
          </a:bodyPr>
          <a:lstStyle/>
          <a:p>
            <a:r>
              <a:rPr lang="en-US" sz="4400" b="1" dirty="0">
                <a:solidFill>
                  <a:srgbClr val="92D050"/>
                </a:solidFill>
                <a:latin typeface="Gill Sans MT" panose="020B0502020104020203" pitchFamily="34" charset="0"/>
              </a:rPr>
              <a:t>What if </a:t>
            </a:r>
            <a:r>
              <a:rPr lang="en-US" sz="4400" dirty="0">
                <a:latin typeface="Gill Sans MT" panose="020B0502020104020203" pitchFamily="34" charset="0"/>
              </a:rPr>
              <a:t>growth </a:t>
            </a:r>
            <a:r>
              <a:rPr lang="en-US" sz="4400" b="1" dirty="0">
                <a:latin typeface="Gill Sans MT" panose="020B0502020104020203" pitchFamily="34" charset="0"/>
              </a:rPr>
              <a:t>avoids conservation priorities?</a:t>
            </a:r>
          </a:p>
        </p:txBody>
      </p:sp>
      <p:sp>
        <p:nvSpPr>
          <p:cNvPr id="3" name="Oval 2">
            <a:extLst>
              <a:ext uri="{FF2B5EF4-FFF2-40B4-BE49-F238E27FC236}">
                <a16:creationId xmlns:a16="http://schemas.microsoft.com/office/drawing/2014/main" id="{8A84598A-DEA9-46FF-A4E9-24044831AEA8}"/>
              </a:ext>
            </a:extLst>
          </p:cNvPr>
          <p:cNvSpPr/>
          <p:nvPr/>
        </p:nvSpPr>
        <p:spPr>
          <a:xfrm rot="1899040">
            <a:off x="2800350" y="2476500"/>
            <a:ext cx="666750" cy="952500"/>
          </a:xfrm>
          <a:prstGeom prst="ellipse">
            <a:avLst/>
          </a:prstGeom>
          <a:noFill/>
          <a:ln w="38100">
            <a:solidFill>
              <a:srgbClr val="FEE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42ED383-4E37-40C3-AE73-9BD87D3E4A51}"/>
              </a:ext>
            </a:extLst>
          </p:cNvPr>
          <p:cNvCxnSpPr>
            <a:cxnSpLocks/>
          </p:cNvCxnSpPr>
          <p:nvPr/>
        </p:nvCxnSpPr>
        <p:spPr>
          <a:xfrm>
            <a:off x="3376685" y="3134026"/>
            <a:ext cx="623815" cy="988741"/>
          </a:xfrm>
          <a:prstGeom prst="straightConnector1">
            <a:avLst/>
          </a:prstGeom>
          <a:ln w="38100">
            <a:solidFill>
              <a:srgbClr val="FEEB46"/>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652B691-5247-43D9-8EAF-2E99EB77453A}"/>
              </a:ext>
            </a:extLst>
          </p:cNvPr>
          <p:cNvSpPr/>
          <p:nvPr/>
        </p:nvSpPr>
        <p:spPr>
          <a:xfrm rot="1899040">
            <a:off x="8830485" y="2476499"/>
            <a:ext cx="666750" cy="952500"/>
          </a:xfrm>
          <a:prstGeom prst="ellipse">
            <a:avLst/>
          </a:prstGeom>
          <a:noFill/>
          <a:ln w="38100">
            <a:solidFill>
              <a:srgbClr val="FEE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59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10623873" y="4555753"/>
            <a:ext cx="2103827" cy="2124769"/>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288402" y="3660325"/>
            <a:ext cx="2103827" cy="2124769"/>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94061" y="3767635"/>
            <a:ext cx="3527025" cy="3139503"/>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11604" y="1899742"/>
            <a:ext cx="5055901" cy="5064201"/>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027" y="4445107"/>
            <a:ext cx="3352335" cy="2412893"/>
          </a:xfrm>
          <a:prstGeom prst="ellipse">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027" y="193625"/>
            <a:ext cx="10515600" cy="959940"/>
          </a:xfrm>
        </p:spPr>
        <p:txBody>
          <a:bodyPr>
            <a:normAutofit fontScale="90000"/>
          </a:bodyPr>
          <a:lstStyle/>
          <a:p>
            <a:r>
              <a:rPr lang="en-US" dirty="0">
                <a:latin typeface="Gill Sans MT" panose="020B0502020104020203" pitchFamily="34" charset="0"/>
              </a:rPr>
              <a:t>What do these development patterns mean for household costs?</a:t>
            </a:r>
          </a:p>
        </p:txBody>
      </p:sp>
      <p:sp>
        <p:nvSpPr>
          <p:cNvPr id="11" name="Oval 10"/>
          <p:cNvSpPr/>
          <p:nvPr/>
        </p:nvSpPr>
        <p:spPr>
          <a:xfrm>
            <a:off x="4551563" y="4445107"/>
            <a:ext cx="3352335" cy="2412893"/>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86028" y="4351098"/>
            <a:ext cx="3352335" cy="2412893"/>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90" y="3923070"/>
            <a:ext cx="759783" cy="759783"/>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438" y="3285309"/>
            <a:ext cx="786132" cy="786132"/>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227" y="3923071"/>
            <a:ext cx="797909" cy="797909"/>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2" y="5785094"/>
            <a:ext cx="921087" cy="921087"/>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8" y="2324031"/>
            <a:ext cx="759032" cy="759032"/>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346" y="1858851"/>
            <a:ext cx="752978" cy="752978"/>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873" y="2703547"/>
            <a:ext cx="752978" cy="752978"/>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046" y="4991580"/>
            <a:ext cx="797909" cy="797909"/>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719" y="3960134"/>
            <a:ext cx="1353096" cy="135309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814" y="3934952"/>
            <a:ext cx="1261185" cy="1261185"/>
          </a:xfrm>
          <a:prstGeom prst="rect">
            <a:avLst/>
          </a:prstGeom>
        </p:spPr>
      </p:pic>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407" y="4813740"/>
            <a:ext cx="797909" cy="797909"/>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725" y="3350761"/>
            <a:ext cx="797909" cy="797909"/>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120" y="4006305"/>
            <a:ext cx="1353096" cy="1353096"/>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815" y="5154501"/>
            <a:ext cx="1261185" cy="1261185"/>
          </a:xfrm>
          <a:prstGeom prst="rect">
            <a:avLst/>
          </a:prstGeom>
        </p:spPr>
      </p:pic>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457" y="3767635"/>
            <a:ext cx="797909" cy="797909"/>
          </a:xfrm>
          <a:prstGeom prst="rect">
            <a:avLst/>
          </a:prstGeom>
        </p:spPr>
      </p:pic>
      <p:sp>
        <p:nvSpPr>
          <p:cNvPr id="4" name="Rectangle 3"/>
          <p:cNvSpPr/>
          <p:nvPr/>
        </p:nvSpPr>
        <p:spPr>
          <a:xfrm>
            <a:off x="-24202" y="6683447"/>
            <a:ext cx="1890261" cy="215444"/>
          </a:xfrm>
          <a:prstGeom prst="rect">
            <a:avLst/>
          </a:prstGeom>
        </p:spPr>
        <p:txBody>
          <a:bodyPr wrap="none">
            <a:spAutoFit/>
          </a:bodyPr>
          <a:lstStyle/>
          <a:p>
            <a:r>
              <a:rPr lang="en-US" sz="800" dirty="0">
                <a:solidFill>
                  <a:srgbClr val="111111"/>
                </a:solidFill>
                <a:latin typeface="Varela Round"/>
              </a:rPr>
              <a:t>Icon made by </a:t>
            </a:r>
            <a:r>
              <a:rPr lang="en-US" sz="800" dirty="0" err="1">
                <a:solidFill>
                  <a:srgbClr val="111111"/>
                </a:solidFill>
                <a:latin typeface="Varela Round"/>
              </a:rPr>
              <a:t>Freepick</a:t>
            </a:r>
            <a:r>
              <a:rPr lang="en-US" sz="800" dirty="0">
                <a:solidFill>
                  <a:srgbClr val="111111"/>
                </a:solidFill>
                <a:latin typeface="Varela Round"/>
              </a:rPr>
              <a:t> from flaticon.com</a:t>
            </a:r>
            <a:endParaRPr lang="en-US" sz="800" dirty="0"/>
          </a:p>
        </p:txBody>
      </p:sp>
      <p:pic>
        <p:nvPicPr>
          <p:cNvPr id="42" name="Picture 41"/>
          <p:cNvPicPr>
            <a:picLocks noChangeAspect="1" noChangeArrowheads="1"/>
          </p:cNvPicPr>
          <p:nvPr/>
        </p:nvPicPr>
        <p:blipFill rotWithShape="1">
          <a:blip r:embed="rId4">
            <a:extLst>
              <a:ext uri="{28A0092B-C50C-407E-A947-70E740481C1C}">
                <a14:useLocalDpi xmlns:a14="http://schemas.microsoft.com/office/drawing/2010/main"/>
              </a:ext>
            </a:extLst>
          </a:blip>
          <a:srcRect l="58981" t="70949" r="30179" b="13870"/>
          <a:stretch/>
        </p:blipFill>
        <p:spPr bwMode="auto">
          <a:xfrm>
            <a:off x="1026115" y="5029254"/>
            <a:ext cx="1739904" cy="1812015"/>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3" name="Picture 42"/>
          <p:cNvPicPr>
            <a:picLocks noChangeAspect="1" noChangeArrowheads="1"/>
          </p:cNvPicPr>
          <p:nvPr/>
        </p:nvPicPr>
        <p:blipFill rotWithShape="1">
          <a:blip r:embed="rId4">
            <a:extLst>
              <a:ext uri="{28A0092B-C50C-407E-A947-70E740481C1C}">
                <a14:useLocalDpi xmlns:a14="http://schemas.microsoft.com/office/drawing/2010/main"/>
              </a:ext>
            </a:extLst>
          </a:blip>
          <a:srcRect l="58981" t="70949" r="30179" b="13870"/>
          <a:stretch/>
        </p:blipFill>
        <p:spPr bwMode="auto">
          <a:xfrm>
            <a:off x="1031636" y="3195976"/>
            <a:ext cx="1739904" cy="1812015"/>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4" name="Picture 43"/>
          <p:cNvPicPr>
            <a:picLocks noChangeAspect="1" noChangeArrowheads="1"/>
          </p:cNvPicPr>
          <p:nvPr/>
        </p:nvPicPr>
        <p:blipFill rotWithShape="1">
          <a:blip r:embed="rId4">
            <a:extLst>
              <a:ext uri="{28A0092B-C50C-407E-A947-70E740481C1C}">
                <a14:useLocalDpi xmlns:a14="http://schemas.microsoft.com/office/drawing/2010/main"/>
              </a:ext>
            </a:extLst>
          </a:blip>
          <a:srcRect l="58981" t="77324" r="30179" b="13870"/>
          <a:stretch/>
        </p:blipFill>
        <p:spPr bwMode="auto">
          <a:xfrm>
            <a:off x="1015133" y="2127465"/>
            <a:ext cx="1739904" cy="1051123"/>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5" name="Picture 44"/>
          <p:cNvPicPr>
            <a:picLocks noChangeAspect="1" noChangeArrowheads="1"/>
          </p:cNvPicPr>
          <p:nvPr/>
        </p:nvPicPr>
        <p:blipFill rotWithShape="1">
          <a:blip r:embed="rId4">
            <a:extLst>
              <a:ext uri="{28A0092B-C50C-407E-A947-70E740481C1C}">
                <a14:useLocalDpi xmlns:a14="http://schemas.microsoft.com/office/drawing/2010/main"/>
              </a:ext>
            </a:extLst>
          </a:blip>
          <a:srcRect l="58981" t="70949" r="30179" b="13870"/>
          <a:stretch/>
        </p:blipFill>
        <p:spPr bwMode="auto">
          <a:xfrm>
            <a:off x="5692172" y="5066430"/>
            <a:ext cx="1739904" cy="1812015"/>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6" name="Picture 45"/>
          <p:cNvPicPr>
            <a:picLocks noChangeAspect="1" noChangeArrowheads="1"/>
          </p:cNvPicPr>
          <p:nvPr/>
        </p:nvPicPr>
        <p:blipFill rotWithShape="1">
          <a:blip r:embed="rId4">
            <a:extLst>
              <a:ext uri="{28A0092B-C50C-407E-A947-70E740481C1C}">
                <a14:useLocalDpi xmlns:a14="http://schemas.microsoft.com/office/drawing/2010/main"/>
              </a:ext>
            </a:extLst>
          </a:blip>
          <a:srcRect l="58981" t="77324" r="30179" b="13870"/>
          <a:stretch/>
        </p:blipFill>
        <p:spPr bwMode="auto">
          <a:xfrm>
            <a:off x="5709159" y="3994862"/>
            <a:ext cx="1739904" cy="1051123"/>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7" name="Picture 46"/>
          <p:cNvPicPr>
            <a:picLocks noChangeAspect="1" noChangeArrowheads="1"/>
          </p:cNvPicPr>
          <p:nvPr/>
        </p:nvPicPr>
        <p:blipFill rotWithShape="1">
          <a:blip r:embed="rId4">
            <a:extLst>
              <a:ext uri="{28A0092B-C50C-407E-A947-70E740481C1C}">
                <a14:useLocalDpi xmlns:a14="http://schemas.microsoft.com/office/drawing/2010/main"/>
              </a:ext>
            </a:extLst>
          </a:blip>
          <a:srcRect l="58981" t="70949" r="30179" b="13870"/>
          <a:stretch/>
        </p:blipFill>
        <p:spPr bwMode="auto">
          <a:xfrm>
            <a:off x="9691255" y="5016176"/>
            <a:ext cx="1739904" cy="1812015"/>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8" name="Picture 47"/>
          <p:cNvPicPr>
            <a:picLocks noChangeAspect="1" noChangeArrowheads="1"/>
          </p:cNvPicPr>
          <p:nvPr/>
        </p:nvPicPr>
        <p:blipFill rotWithShape="1">
          <a:blip r:embed="rId4">
            <a:extLst>
              <a:ext uri="{28A0092B-C50C-407E-A947-70E740481C1C}">
                <a14:useLocalDpi xmlns:a14="http://schemas.microsoft.com/office/drawing/2010/main"/>
              </a:ext>
            </a:extLst>
          </a:blip>
          <a:srcRect l="58981" t="77324" r="30179" b="13870"/>
          <a:stretch/>
        </p:blipFill>
        <p:spPr bwMode="auto">
          <a:xfrm>
            <a:off x="9680198" y="3973095"/>
            <a:ext cx="1739904" cy="1051123"/>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33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10623873" y="4555753"/>
            <a:ext cx="2103827" cy="2124769"/>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288402" y="3660325"/>
            <a:ext cx="2103827" cy="2124769"/>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94062" y="3923070"/>
            <a:ext cx="3373388" cy="2984068"/>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11604" y="1899742"/>
            <a:ext cx="5055901" cy="5064201"/>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027" y="4445107"/>
            <a:ext cx="3352335" cy="2412893"/>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51563" y="4445107"/>
            <a:ext cx="3352335" cy="2412893"/>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86028" y="4351098"/>
            <a:ext cx="3352335" cy="2412893"/>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90" y="3923070"/>
            <a:ext cx="759783" cy="759783"/>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438" y="3285309"/>
            <a:ext cx="786132" cy="786132"/>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227" y="3923071"/>
            <a:ext cx="797909" cy="797909"/>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2" y="5785094"/>
            <a:ext cx="921087" cy="921087"/>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8" y="2324031"/>
            <a:ext cx="759032" cy="759032"/>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346" y="1858851"/>
            <a:ext cx="752978" cy="752978"/>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873" y="2703547"/>
            <a:ext cx="752978" cy="752978"/>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046" y="4991580"/>
            <a:ext cx="797909" cy="797909"/>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719" y="3960134"/>
            <a:ext cx="1353096" cy="135309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814" y="3934952"/>
            <a:ext cx="1261185" cy="1261185"/>
          </a:xfrm>
          <a:prstGeom prst="rect">
            <a:avLst/>
          </a:prstGeom>
        </p:spPr>
      </p:pic>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407" y="4813740"/>
            <a:ext cx="797909" cy="797909"/>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725" y="3350761"/>
            <a:ext cx="797909" cy="797909"/>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120" y="4006305"/>
            <a:ext cx="1353096" cy="1353096"/>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815" y="5154501"/>
            <a:ext cx="1261185" cy="1261185"/>
          </a:xfrm>
          <a:prstGeom prst="rect">
            <a:avLst/>
          </a:prstGeom>
        </p:spPr>
      </p:pic>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457" y="3767635"/>
            <a:ext cx="797909" cy="797909"/>
          </a:xfrm>
          <a:prstGeom prst="rect">
            <a:avLst/>
          </a:prstGeom>
        </p:spPr>
      </p:pic>
      <p:sp>
        <p:nvSpPr>
          <p:cNvPr id="4" name="Rectangle 3"/>
          <p:cNvSpPr/>
          <p:nvPr/>
        </p:nvSpPr>
        <p:spPr>
          <a:xfrm>
            <a:off x="-24202" y="6683447"/>
            <a:ext cx="1890261" cy="215444"/>
          </a:xfrm>
          <a:prstGeom prst="rect">
            <a:avLst/>
          </a:prstGeom>
        </p:spPr>
        <p:txBody>
          <a:bodyPr wrap="none">
            <a:spAutoFit/>
          </a:bodyPr>
          <a:lstStyle/>
          <a:p>
            <a:r>
              <a:rPr lang="en-US" sz="800" dirty="0">
                <a:solidFill>
                  <a:srgbClr val="111111"/>
                </a:solidFill>
                <a:latin typeface="Varela Round"/>
              </a:rPr>
              <a:t>Icon made by </a:t>
            </a:r>
            <a:r>
              <a:rPr lang="en-US" sz="800" dirty="0" err="1">
                <a:solidFill>
                  <a:srgbClr val="111111"/>
                </a:solidFill>
                <a:latin typeface="Varela Round"/>
              </a:rPr>
              <a:t>Freepick</a:t>
            </a:r>
            <a:r>
              <a:rPr lang="en-US" sz="800" dirty="0">
                <a:solidFill>
                  <a:srgbClr val="111111"/>
                </a:solidFill>
                <a:latin typeface="Varela Round"/>
              </a:rPr>
              <a:t> from flaticon.com</a:t>
            </a:r>
            <a:endParaRPr lang="en-US" sz="800" dirty="0"/>
          </a:p>
        </p:txBody>
      </p:sp>
      <p:pic>
        <p:nvPicPr>
          <p:cNvPr id="41" name="Picture 40"/>
          <p:cNvPicPr>
            <a:picLocks noChangeAspect="1" noChangeArrowheads="1"/>
          </p:cNvPicPr>
          <p:nvPr/>
        </p:nvPicPr>
        <p:blipFill rotWithShape="1">
          <a:blip r:embed="rId4">
            <a:extLst>
              <a:ext uri="{28A0092B-C50C-407E-A947-70E740481C1C}">
                <a14:useLocalDpi xmlns:a14="http://schemas.microsoft.com/office/drawing/2010/main"/>
              </a:ext>
            </a:extLst>
          </a:blip>
          <a:srcRect l="82686" t="71223" r="6162" b="14401"/>
          <a:stretch/>
        </p:blipFill>
        <p:spPr bwMode="auto">
          <a:xfrm>
            <a:off x="1197722" y="5261030"/>
            <a:ext cx="1665869" cy="159697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49" name="Picture 48"/>
          <p:cNvPicPr>
            <a:picLocks noChangeAspect="1" noChangeArrowheads="1"/>
          </p:cNvPicPr>
          <p:nvPr/>
        </p:nvPicPr>
        <p:blipFill rotWithShape="1">
          <a:blip r:embed="rId4">
            <a:extLst>
              <a:ext uri="{28A0092B-C50C-407E-A947-70E740481C1C}">
                <a14:useLocalDpi xmlns:a14="http://schemas.microsoft.com/office/drawing/2010/main"/>
              </a:ext>
            </a:extLst>
          </a:blip>
          <a:srcRect l="82686" t="71223" r="6162" b="14401"/>
          <a:stretch/>
        </p:blipFill>
        <p:spPr bwMode="auto">
          <a:xfrm>
            <a:off x="1199795" y="3660325"/>
            <a:ext cx="1665869" cy="159697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50" name="Picture 49"/>
          <p:cNvPicPr>
            <a:picLocks noChangeAspect="1" noChangeArrowheads="1"/>
          </p:cNvPicPr>
          <p:nvPr/>
        </p:nvPicPr>
        <p:blipFill rotWithShape="1">
          <a:blip r:embed="rId4">
            <a:extLst>
              <a:ext uri="{28A0092B-C50C-407E-A947-70E740481C1C}">
                <a14:useLocalDpi xmlns:a14="http://schemas.microsoft.com/office/drawing/2010/main"/>
              </a:ext>
            </a:extLst>
          </a:blip>
          <a:srcRect l="82686" t="71223" r="6162" b="14401"/>
          <a:stretch/>
        </p:blipFill>
        <p:spPr bwMode="auto">
          <a:xfrm>
            <a:off x="1197722" y="2058474"/>
            <a:ext cx="1665869" cy="159697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51" name="Picture 50"/>
          <p:cNvPicPr>
            <a:picLocks noChangeAspect="1" noChangeArrowheads="1"/>
          </p:cNvPicPr>
          <p:nvPr/>
        </p:nvPicPr>
        <p:blipFill rotWithShape="1">
          <a:blip r:embed="rId4">
            <a:extLst>
              <a:ext uri="{28A0092B-C50C-407E-A947-70E740481C1C}">
                <a14:useLocalDpi xmlns:a14="http://schemas.microsoft.com/office/drawing/2010/main"/>
              </a:ext>
            </a:extLst>
          </a:blip>
          <a:srcRect l="82686" t="71223" r="6162" b="14401"/>
          <a:stretch/>
        </p:blipFill>
        <p:spPr bwMode="auto">
          <a:xfrm>
            <a:off x="5609539" y="5310168"/>
            <a:ext cx="1665869" cy="159697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52" name="Picture 51"/>
          <p:cNvPicPr>
            <a:picLocks noChangeAspect="1" noChangeArrowheads="1"/>
          </p:cNvPicPr>
          <p:nvPr/>
        </p:nvPicPr>
        <p:blipFill rotWithShape="1">
          <a:blip r:embed="rId4">
            <a:extLst>
              <a:ext uri="{28A0092B-C50C-407E-A947-70E740481C1C}">
                <a14:useLocalDpi xmlns:a14="http://schemas.microsoft.com/office/drawing/2010/main"/>
              </a:ext>
            </a:extLst>
          </a:blip>
          <a:srcRect l="82686" t="71223" r="6162" b="14401"/>
          <a:stretch/>
        </p:blipFill>
        <p:spPr bwMode="auto">
          <a:xfrm>
            <a:off x="5585699" y="3678375"/>
            <a:ext cx="1665869" cy="159697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56" name="Picture 55"/>
          <p:cNvPicPr>
            <a:picLocks noChangeAspect="1" noChangeArrowheads="1"/>
          </p:cNvPicPr>
          <p:nvPr/>
        </p:nvPicPr>
        <p:blipFill rotWithShape="1">
          <a:blip r:embed="rId4">
            <a:extLst>
              <a:ext uri="{28A0092B-C50C-407E-A947-70E740481C1C}">
                <a14:useLocalDpi xmlns:a14="http://schemas.microsoft.com/office/drawing/2010/main"/>
              </a:ext>
            </a:extLst>
          </a:blip>
          <a:srcRect l="82686" t="71223" r="6162" b="14401"/>
          <a:stretch/>
        </p:blipFill>
        <p:spPr bwMode="auto">
          <a:xfrm>
            <a:off x="9642817" y="5257295"/>
            <a:ext cx="1665869" cy="159697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pic>
        <p:nvPicPr>
          <p:cNvPr id="57" name="Picture 56"/>
          <p:cNvPicPr>
            <a:picLocks noChangeAspect="1" noChangeArrowheads="1"/>
          </p:cNvPicPr>
          <p:nvPr/>
        </p:nvPicPr>
        <p:blipFill rotWithShape="1">
          <a:blip r:embed="rId4">
            <a:extLst>
              <a:ext uri="{28A0092B-C50C-407E-A947-70E740481C1C}">
                <a14:useLocalDpi xmlns:a14="http://schemas.microsoft.com/office/drawing/2010/main"/>
              </a:ext>
            </a:extLst>
          </a:blip>
          <a:srcRect l="82686" t="75932" r="6162" b="14401"/>
          <a:stretch/>
        </p:blipFill>
        <p:spPr bwMode="auto">
          <a:xfrm>
            <a:off x="9636114" y="4148670"/>
            <a:ext cx="1646134" cy="1073802"/>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sp>
        <p:nvSpPr>
          <p:cNvPr id="58" name="Title 1"/>
          <p:cNvSpPr>
            <a:spLocks noGrp="1"/>
          </p:cNvSpPr>
          <p:nvPr>
            <p:ph type="title"/>
          </p:nvPr>
        </p:nvSpPr>
        <p:spPr>
          <a:xfrm>
            <a:off x="59027" y="193625"/>
            <a:ext cx="10515600" cy="959940"/>
          </a:xfrm>
        </p:spPr>
        <p:txBody>
          <a:bodyPr>
            <a:normAutofit fontScale="90000"/>
          </a:bodyPr>
          <a:lstStyle/>
          <a:p>
            <a:r>
              <a:rPr lang="en-US" dirty="0">
                <a:latin typeface="Gill Sans MT" panose="020B0502020104020203" pitchFamily="34" charset="0"/>
              </a:rPr>
              <a:t>What do these development patterns mean for building water use?</a:t>
            </a:r>
          </a:p>
        </p:txBody>
      </p:sp>
    </p:spTree>
    <p:extLst>
      <p:ext uri="{BB962C8B-B14F-4D97-AF65-F5344CB8AC3E}">
        <p14:creationId xmlns:p14="http://schemas.microsoft.com/office/powerpoint/2010/main" val="100603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638" t="32102"/>
          <a:stretch/>
        </p:blipFill>
        <p:spPr bwMode="auto">
          <a:xfrm>
            <a:off x="98125" y="1306613"/>
            <a:ext cx="5230487" cy="5456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6785695" y="2407200"/>
            <a:ext cx="3729905" cy="2639210"/>
          </a:xfrm>
          <a:prstGeom prst="rect">
            <a:avLst/>
          </a:prstGeom>
        </p:spPr>
      </p:pic>
      <p:sp>
        <p:nvSpPr>
          <p:cNvPr id="6" name="Title 1"/>
          <p:cNvSpPr>
            <a:spLocks noGrp="1"/>
          </p:cNvSpPr>
          <p:nvPr>
            <p:ph type="title"/>
          </p:nvPr>
        </p:nvSpPr>
        <p:spPr>
          <a:xfrm>
            <a:off x="0" y="-106821"/>
            <a:ext cx="10515600" cy="1325563"/>
          </a:xfrm>
        </p:spPr>
        <p:txBody>
          <a:bodyPr/>
          <a:lstStyle/>
          <a:p>
            <a:r>
              <a:rPr lang="en-US" b="1" dirty="0">
                <a:solidFill>
                  <a:schemeClr val="bg1">
                    <a:lumMod val="65000"/>
                  </a:schemeClr>
                </a:solidFill>
                <a:latin typeface="Gill Sans MT" panose="020B0502020104020203" pitchFamily="34" charset="0"/>
              </a:rPr>
              <a:t>Built environment metrics</a:t>
            </a:r>
          </a:p>
        </p:txBody>
      </p:sp>
    </p:spTree>
    <p:custDataLst>
      <p:tags r:id="rId1"/>
    </p:custDataLst>
    <p:extLst>
      <p:ext uri="{BB962C8B-B14F-4D97-AF65-F5344CB8AC3E}">
        <p14:creationId xmlns:p14="http://schemas.microsoft.com/office/powerpoint/2010/main" val="300634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499B8-C2C0-4423-A116-894F830C0A62}"/>
              </a:ext>
            </a:extLst>
          </p:cNvPr>
          <p:cNvPicPr>
            <a:picLocks noChangeAspect="1"/>
          </p:cNvPicPr>
          <p:nvPr/>
        </p:nvPicPr>
        <p:blipFill>
          <a:blip r:embed="rId3"/>
          <a:stretch>
            <a:fillRect/>
          </a:stretch>
        </p:blipFill>
        <p:spPr>
          <a:xfrm>
            <a:off x="0" y="1156747"/>
            <a:ext cx="10460736" cy="5701253"/>
          </a:xfrm>
          <a:prstGeom prst="rect">
            <a:avLst/>
          </a:prstGeom>
        </p:spPr>
      </p:pic>
      <p:sp>
        <p:nvSpPr>
          <p:cNvPr id="6" name="TextBox 5">
            <a:extLst>
              <a:ext uri="{FF2B5EF4-FFF2-40B4-BE49-F238E27FC236}">
                <a16:creationId xmlns:a16="http://schemas.microsoft.com/office/drawing/2014/main" id="{FBD7EF20-F0F8-4132-BA2C-D78A09EC3E7D}"/>
              </a:ext>
            </a:extLst>
          </p:cNvPr>
          <p:cNvSpPr txBox="1"/>
          <p:nvPr/>
        </p:nvSpPr>
        <p:spPr>
          <a:xfrm>
            <a:off x="218825" y="57835"/>
            <a:ext cx="12452145" cy="769441"/>
          </a:xfrm>
          <a:prstGeom prst="rect">
            <a:avLst/>
          </a:prstGeom>
          <a:noFill/>
        </p:spPr>
        <p:txBody>
          <a:bodyPr wrap="square" rtlCol="0">
            <a:spAutoFit/>
          </a:bodyPr>
          <a:lstStyle/>
          <a:p>
            <a:r>
              <a:rPr lang="en-US" sz="4400" b="1" dirty="0">
                <a:solidFill>
                  <a:srgbClr val="92D050"/>
                </a:solidFill>
                <a:latin typeface="Gill Sans MT" panose="020B0502020104020203" pitchFamily="34" charset="0"/>
              </a:rPr>
              <a:t>What if </a:t>
            </a:r>
            <a:r>
              <a:rPr lang="en-US" sz="4400" dirty="0">
                <a:latin typeface="Gill Sans MT" panose="020B0502020104020203" pitchFamily="34" charset="0"/>
              </a:rPr>
              <a:t>growth </a:t>
            </a:r>
            <a:r>
              <a:rPr lang="en-US" sz="4400" b="1" dirty="0">
                <a:latin typeface="Gill Sans MT" panose="020B0502020104020203" pitchFamily="34" charset="0"/>
              </a:rPr>
              <a:t>avoids conservation priorities?</a:t>
            </a:r>
          </a:p>
        </p:txBody>
      </p:sp>
    </p:spTree>
    <p:extLst>
      <p:ext uri="{BB962C8B-B14F-4D97-AF65-F5344CB8AC3E}">
        <p14:creationId xmlns:p14="http://schemas.microsoft.com/office/powerpoint/2010/main" val="245047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0080"/>
            <a:ext cx="11524488" cy="5536883"/>
          </a:xfrm>
        </p:spPr>
        <p:txBody>
          <a:bodyPr/>
          <a:lstStyle/>
          <a:p>
            <a:pPr marL="0" indent="0">
              <a:buNone/>
            </a:pPr>
            <a:r>
              <a:rPr lang="en-US" sz="4300" b="1" dirty="0">
                <a:solidFill>
                  <a:schemeClr val="accent6"/>
                </a:solidFill>
                <a:latin typeface="Gill Sans MT" panose="020B0502020104020203" pitchFamily="34" charset="0"/>
              </a:rPr>
              <a:t>Outline</a:t>
            </a:r>
          </a:p>
          <a:p>
            <a:endParaRPr lang="en-US" dirty="0">
              <a:solidFill>
                <a:schemeClr val="bg2">
                  <a:lumMod val="50000"/>
                </a:schemeClr>
              </a:solidFill>
              <a:latin typeface="Gill Sans MT" panose="020B0502020104020203" pitchFamily="34" charset="0"/>
            </a:endParaRPr>
          </a:p>
          <a:p>
            <a:r>
              <a:rPr lang="en-US" dirty="0">
                <a:solidFill>
                  <a:schemeClr val="bg2">
                    <a:lumMod val="50000"/>
                  </a:schemeClr>
                </a:solidFill>
                <a:latin typeface="Gill Sans MT" panose="020B0502020104020203" pitchFamily="34" charset="0"/>
              </a:rPr>
              <a:t>Current trends in land use </a:t>
            </a:r>
          </a:p>
          <a:p>
            <a:endParaRPr lang="en-US" dirty="0">
              <a:solidFill>
                <a:schemeClr val="bg2">
                  <a:lumMod val="50000"/>
                </a:schemeClr>
              </a:solidFill>
              <a:latin typeface="Gill Sans MT" panose="020B0502020104020203" pitchFamily="34" charset="0"/>
            </a:endParaRPr>
          </a:p>
          <a:p>
            <a:r>
              <a:rPr lang="en-US" dirty="0">
                <a:solidFill>
                  <a:schemeClr val="bg2">
                    <a:lumMod val="50000"/>
                  </a:schemeClr>
                </a:solidFill>
                <a:latin typeface="Gill Sans MT" panose="020B0502020104020203" pitchFamily="34" charset="0"/>
              </a:rPr>
              <a:t>The conservation module: a new tool to encourage sustainable growth</a:t>
            </a:r>
          </a:p>
          <a:p>
            <a:pPr marL="0" indent="0">
              <a:buNone/>
            </a:pPr>
            <a:endParaRPr lang="en-US" dirty="0">
              <a:solidFill>
                <a:schemeClr val="bg2">
                  <a:lumMod val="50000"/>
                </a:schemeClr>
              </a:solidFill>
              <a:latin typeface="Gill Sans MT" panose="020B0502020104020203" pitchFamily="34" charset="0"/>
            </a:endParaRPr>
          </a:p>
          <a:p>
            <a:r>
              <a:rPr lang="en-US" dirty="0">
                <a:solidFill>
                  <a:schemeClr val="bg2">
                    <a:lumMod val="50000"/>
                  </a:schemeClr>
                </a:solidFill>
                <a:latin typeface="Gill Sans MT" panose="020B0502020104020203" pitchFamily="34" charset="0"/>
              </a:rPr>
              <a:t>Conservation Module in action</a:t>
            </a:r>
          </a:p>
          <a:p>
            <a:endParaRPr lang="en-US" dirty="0"/>
          </a:p>
        </p:txBody>
      </p:sp>
    </p:spTree>
    <p:extLst>
      <p:ext uri="{BB962C8B-B14F-4D97-AF65-F5344CB8AC3E}">
        <p14:creationId xmlns:p14="http://schemas.microsoft.com/office/powerpoint/2010/main" val="291107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6C7E-ECAC-45D6-AF8F-A4D7E45914AF}"/>
              </a:ext>
            </a:extLst>
          </p:cNvPr>
          <p:cNvSpPr>
            <a:spLocks noGrp="1"/>
          </p:cNvSpPr>
          <p:nvPr>
            <p:ph type="title"/>
          </p:nvPr>
        </p:nvSpPr>
        <p:spPr/>
        <p:txBody>
          <a:bodyPr/>
          <a:lstStyle/>
          <a:p>
            <a:r>
              <a:rPr lang="en-US" dirty="0"/>
              <a:t>Santa </a:t>
            </a:r>
            <a:r>
              <a:rPr lang="en-US" dirty="0" err="1"/>
              <a:t>monica</a:t>
            </a:r>
            <a:r>
              <a:rPr lang="en-US" dirty="0"/>
              <a:t> </a:t>
            </a:r>
            <a:r>
              <a:rPr lang="en-US" dirty="0" err="1"/>
              <a:t>mtns</a:t>
            </a:r>
            <a:r>
              <a:rPr lang="en-US" dirty="0"/>
              <a:t> results</a:t>
            </a:r>
          </a:p>
        </p:txBody>
      </p:sp>
      <p:pic>
        <p:nvPicPr>
          <p:cNvPr id="4" name="Picture 3">
            <a:extLst>
              <a:ext uri="{FF2B5EF4-FFF2-40B4-BE49-F238E27FC236}">
                <a16:creationId xmlns:a16="http://schemas.microsoft.com/office/drawing/2014/main" id="{A599DD22-A0DA-4DBB-91A8-40D037821312}"/>
              </a:ext>
            </a:extLst>
          </p:cNvPr>
          <p:cNvPicPr>
            <a:picLocks noChangeAspect="1"/>
          </p:cNvPicPr>
          <p:nvPr/>
        </p:nvPicPr>
        <p:blipFill>
          <a:blip r:embed="rId3"/>
          <a:stretch>
            <a:fillRect/>
          </a:stretch>
        </p:blipFill>
        <p:spPr>
          <a:xfrm>
            <a:off x="218825" y="763568"/>
            <a:ext cx="11134975" cy="6094432"/>
          </a:xfrm>
          <a:prstGeom prst="rect">
            <a:avLst/>
          </a:prstGeom>
        </p:spPr>
      </p:pic>
      <p:sp>
        <p:nvSpPr>
          <p:cNvPr id="5" name="TextBox 4">
            <a:extLst>
              <a:ext uri="{FF2B5EF4-FFF2-40B4-BE49-F238E27FC236}">
                <a16:creationId xmlns:a16="http://schemas.microsoft.com/office/drawing/2014/main" id="{56D932B2-2578-432E-97FC-D9D9E1074A75}"/>
              </a:ext>
            </a:extLst>
          </p:cNvPr>
          <p:cNvSpPr txBox="1"/>
          <p:nvPr/>
        </p:nvSpPr>
        <p:spPr>
          <a:xfrm>
            <a:off x="218825" y="57835"/>
            <a:ext cx="12452145" cy="769441"/>
          </a:xfrm>
          <a:prstGeom prst="rect">
            <a:avLst/>
          </a:prstGeom>
          <a:noFill/>
        </p:spPr>
        <p:txBody>
          <a:bodyPr wrap="square" rtlCol="0">
            <a:spAutoFit/>
          </a:bodyPr>
          <a:lstStyle/>
          <a:p>
            <a:r>
              <a:rPr lang="en-US" sz="4400" b="1" dirty="0">
                <a:solidFill>
                  <a:srgbClr val="92D050"/>
                </a:solidFill>
                <a:latin typeface="Gill Sans MT" panose="020B0502020104020203" pitchFamily="34" charset="0"/>
              </a:rPr>
              <a:t>What if </a:t>
            </a:r>
            <a:r>
              <a:rPr lang="en-US" sz="4400" dirty="0">
                <a:latin typeface="Gill Sans MT" panose="020B0502020104020203" pitchFamily="34" charset="0"/>
              </a:rPr>
              <a:t>growth </a:t>
            </a:r>
            <a:r>
              <a:rPr lang="en-US" sz="4400" b="1" dirty="0">
                <a:latin typeface="Gill Sans MT" panose="020B0502020104020203" pitchFamily="34" charset="0"/>
              </a:rPr>
              <a:t>avoids conservation priorities?</a:t>
            </a:r>
          </a:p>
        </p:txBody>
      </p:sp>
    </p:spTree>
    <p:extLst>
      <p:ext uri="{BB962C8B-B14F-4D97-AF65-F5344CB8AC3E}">
        <p14:creationId xmlns:p14="http://schemas.microsoft.com/office/powerpoint/2010/main" val="331425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15" descr="http://sfappeal.com/wp-content/uploads/2013/07/BayAreaMap.gif"/>
          <p:cNvPicPr preferRelativeResize="0"/>
          <p:nvPr/>
        </p:nvPicPr>
        <p:blipFill rotWithShape="1">
          <a:blip r:embed="rId4">
            <a:alphaModFix/>
          </a:blip>
          <a:srcRect/>
          <a:stretch/>
        </p:blipFill>
        <p:spPr>
          <a:xfrm>
            <a:off x="347472" y="932689"/>
            <a:ext cx="5698374" cy="5742432"/>
          </a:xfrm>
          <a:prstGeom prst="rect">
            <a:avLst/>
          </a:prstGeom>
          <a:noFill/>
          <a:ln w="9525" cap="flat" cmpd="sng">
            <a:solidFill>
              <a:srgbClr val="6C7941"/>
            </a:solidFill>
            <a:prstDash val="solid"/>
            <a:round/>
            <a:headEnd type="none" w="med" len="med"/>
            <a:tailEnd type="none" w="med" len="med"/>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832" y="209276"/>
            <a:ext cx="4955984" cy="5731164"/>
          </a:xfrm>
          <a:prstGeom prst="rect">
            <a:avLst/>
          </a:prstGeom>
          <a:ln>
            <a:solidFill>
              <a:schemeClr val="bg2">
                <a:lumMod val="50000"/>
              </a:schemeClr>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8833" y="209276"/>
            <a:ext cx="4955983" cy="5731164"/>
          </a:xfrm>
          <a:prstGeom prst="rect">
            <a:avLst/>
          </a:prstGeom>
          <a:ln>
            <a:solidFill>
              <a:schemeClr val="bg2">
                <a:lumMod val="50000"/>
              </a:schemeClr>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8833" y="209276"/>
            <a:ext cx="4955984" cy="5731164"/>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80573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638" t="32102"/>
          <a:stretch/>
        </p:blipFill>
        <p:spPr bwMode="auto">
          <a:xfrm>
            <a:off x="98125" y="1306613"/>
            <a:ext cx="5230487" cy="5456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6354568" y="4034832"/>
            <a:ext cx="3729905" cy="2639210"/>
          </a:xfrm>
          <a:prstGeom prst="rect">
            <a:avLst/>
          </a:prstGeom>
        </p:spPr>
      </p:pic>
      <p:sp>
        <p:nvSpPr>
          <p:cNvPr id="6" name="Oval 5"/>
          <p:cNvSpPr/>
          <p:nvPr/>
        </p:nvSpPr>
        <p:spPr>
          <a:xfrm>
            <a:off x="9128511" y="4918364"/>
            <a:ext cx="374072" cy="48490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p:cNvSpPr/>
          <p:nvPr/>
        </p:nvSpPr>
        <p:spPr>
          <a:xfrm>
            <a:off x="9017674" y="5278582"/>
            <a:ext cx="484909" cy="637309"/>
          </a:xfrm>
          <a:custGeom>
            <a:avLst/>
            <a:gdLst>
              <a:gd name="connsiteX0" fmla="*/ 180109 w 431355"/>
              <a:gd name="connsiteY0" fmla="*/ 4674 h 628129"/>
              <a:gd name="connsiteX1" fmla="*/ 180109 w 431355"/>
              <a:gd name="connsiteY1" fmla="*/ 4674 h 628129"/>
              <a:gd name="connsiteX2" fmla="*/ 96982 w 431355"/>
              <a:gd name="connsiteY2" fmla="*/ 87802 h 628129"/>
              <a:gd name="connsiteX3" fmla="*/ 83127 w 431355"/>
              <a:gd name="connsiteY3" fmla="*/ 143220 h 628129"/>
              <a:gd name="connsiteX4" fmla="*/ 55418 w 431355"/>
              <a:gd name="connsiteY4" fmla="*/ 226347 h 628129"/>
              <a:gd name="connsiteX5" fmla="*/ 41564 w 431355"/>
              <a:gd name="connsiteY5" fmla="*/ 267911 h 628129"/>
              <a:gd name="connsiteX6" fmla="*/ 13854 w 431355"/>
              <a:gd name="connsiteY6" fmla="*/ 364893 h 628129"/>
              <a:gd name="connsiteX7" fmla="*/ 0 w 431355"/>
              <a:gd name="connsiteY7" fmla="*/ 448020 h 628129"/>
              <a:gd name="connsiteX8" fmla="*/ 13854 w 431355"/>
              <a:gd name="connsiteY8" fmla="*/ 558856 h 628129"/>
              <a:gd name="connsiteX9" fmla="*/ 83127 w 431355"/>
              <a:gd name="connsiteY9" fmla="*/ 600420 h 628129"/>
              <a:gd name="connsiteX10" fmla="*/ 124691 w 431355"/>
              <a:gd name="connsiteY10" fmla="*/ 628129 h 628129"/>
              <a:gd name="connsiteX11" fmla="*/ 152400 w 431355"/>
              <a:gd name="connsiteY11" fmla="*/ 545002 h 628129"/>
              <a:gd name="connsiteX12" fmla="*/ 180109 w 431355"/>
              <a:gd name="connsiteY12" fmla="*/ 503438 h 628129"/>
              <a:gd name="connsiteX13" fmla="*/ 207818 w 431355"/>
              <a:gd name="connsiteY13" fmla="*/ 420311 h 628129"/>
              <a:gd name="connsiteX14" fmla="*/ 221673 w 431355"/>
              <a:gd name="connsiteY14" fmla="*/ 378747 h 628129"/>
              <a:gd name="connsiteX15" fmla="*/ 277091 w 431355"/>
              <a:gd name="connsiteY15" fmla="*/ 295620 h 628129"/>
              <a:gd name="connsiteX16" fmla="*/ 304800 w 431355"/>
              <a:gd name="connsiteY16" fmla="*/ 212493 h 628129"/>
              <a:gd name="connsiteX17" fmla="*/ 360218 w 431355"/>
              <a:gd name="connsiteY17" fmla="*/ 143220 h 628129"/>
              <a:gd name="connsiteX18" fmla="*/ 429491 w 431355"/>
              <a:gd name="connsiteY18" fmla="*/ 115511 h 628129"/>
              <a:gd name="connsiteX19" fmla="*/ 346364 w 431355"/>
              <a:gd name="connsiteY19" fmla="*/ 73947 h 628129"/>
              <a:gd name="connsiteX20" fmla="*/ 318654 w 431355"/>
              <a:gd name="connsiteY20" fmla="*/ 46238 h 628129"/>
              <a:gd name="connsiteX21" fmla="*/ 235527 w 431355"/>
              <a:gd name="connsiteY21" fmla="*/ 18529 h 628129"/>
              <a:gd name="connsiteX22" fmla="*/ 180109 w 431355"/>
              <a:gd name="connsiteY22" fmla="*/ 4674 h 62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55" h="628129">
                <a:moveTo>
                  <a:pt x="180109" y="4674"/>
                </a:moveTo>
                <a:lnTo>
                  <a:pt x="180109" y="4674"/>
                </a:lnTo>
                <a:cubicBezTo>
                  <a:pt x="152400" y="32383"/>
                  <a:pt x="119454" y="55699"/>
                  <a:pt x="96982" y="87802"/>
                </a:cubicBezTo>
                <a:cubicBezTo>
                  <a:pt x="86063" y="103401"/>
                  <a:pt x="88599" y="124982"/>
                  <a:pt x="83127" y="143220"/>
                </a:cubicBezTo>
                <a:cubicBezTo>
                  <a:pt x="74734" y="171196"/>
                  <a:pt x="64654" y="198638"/>
                  <a:pt x="55418" y="226347"/>
                </a:cubicBezTo>
                <a:cubicBezTo>
                  <a:pt x="50800" y="240202"/>
                  <a:pt x="45106" y="253743"/>
                  <a:pt x="41564" y="267911"/>
                </a:cubicBezTo>
                <a:cubicBezTo>
                  <a:pt x="24167" y="337497"/>
                  <a:pt x="33730" y="305265"/>
                  <a:pt x="13854" y="364893"/>
                </a:cubicBezTo>
                <a:cubicBezTo>
                  <a:pt x="9236" y="392602"/>
                  <a:pt x="0" y="419929"/>
                  <a:pt x="0" y="448020"/>
                </a:cubicBezTo>
                <a:cubicBezTo>
                  <a:pt x="0" y="485253"/>
                  <a:pt x="3155" y="523193"/>
                  <a:pt x="13854" y="558856"/>
                </a:cubicBezTo>
                <a:cubicBezTo>
                  <a:pt x="23405" y="590691"/>
                  <a:pt x="61020" y="589366"/>
                  <a:pt x="83127" y="600420"/>
                </a:cubicBezTo>
                <a:cubicBezTo>
                  <a:pt x="98020" y="607867"/>
                  <a:pt x="110836" y="618893"/>
                  <a:pt x="124691" y="628129"/>
                </a:cubicBezTo>
                <a:cubicBezTo>
                  <a:pt x="133927" y="600420"/>
                  <a:pt x="136199" y="569304"/>
                  <a:pt x="152400" y="545002"/>
                </a:cubicBezTo>
                <a:cubicBezTo>
                  <a:pt x="161636" y="531147"/>
                  <a:pt x="173346" y="518654"/>
                  <a:pt x="180109" y="503438"/>
                </a:cubicBezTo>
                <a:cubicBezTo>
                  <a:pt x="191971" y="476748"/>
                  <a:pt x="198582" y="448020"/>
                  <a:pt x="207818" y="420311"/>
                </a:cubicBezTo>
                <a:cubicBezTo>
                  <a:pt x="212436" y="406456"/>
                  <a:pt x="213572" y="390898"/>
                  <a:pt x="221673" y="378747"/>
                </a:cubicBezTo>
                <a:lnTo>
                  <a:pt x="277091" y="295620"/>
                </a:lnTo>
                <a:cubicBezTo>
                  <a:pt x="286327" y="267911"/>
                  <a:pt x="284147" y="233146"/>
                  <a:pt x="304800" y="212493"/>
                </a:cubicBezTo>
                <a:cubicBezTo>
                  <a:pt x="344283" y="173009"/>
                  <a:pt x="325263" y="195652"/>
                  <a:pt x="360218" y="143220"/>
                </a:cubicBezTo>
                <a:cubicBezTo>
                  <a:pt x="373832" y="147758"/>
                  <a:pt x="443560" y="185851"/>
                  <a:pt x="429491" y="115511"/>
                </a:cubicBezTo>
                <a:cubicBezTo>
                  <a:pt x="425654" y="96328"/>
                  <a:pt x="359978" y="78485"/>
                  <a:pt x="346364" y="73947"/>
                </a:cubicBezTo>
                <a:cubicBezTo>
                  <a:pt x="337127" y="64711"/>
                  <a:pt x="330337" y="52080"/>
                  <a:pt x="318654" y="46238"/>
                </a:cubicBezTo>
                <a:cubicBezTo>
                  <a:pt x="292530" y="33176"/>
                  <a:pt x="235527" y="18529"/>
                  <a:pt x="235527" y="18529"/>
                </a:cubicBezTo>
                <a:cubicBezTo>
                  <a:pt x="186279" y="-14304"/>
                  <a:pt x="189345" y="6983"/>
                  <a:pt x="180109" y="467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p:nvPr/>
        </p:nvSpPr>
        <p:spPr>
          <a:xfrm>
            <a:off x="8574328" y="5763491"/>
            <a:ext cx="623456" cy="304800"/>
          </a:xfrm>
          <a:custGeom>
            <a:avLst/>
            <a:gdLst>
              <a:gd name="connsiteX0" fmla="*/ 333427 w 541245"/>
              <a:gd name="connsiteY0" fmla="*/ 0 h 263237"/>
              <a:gd name="connsiteX1" fmla="*/ 333427 w 541245"/>
              <a:gd name="connsiteY1" fmla="*/ 0 h 263237"/>
              <a:gd name="connsiteX2" fmla="*/ 167172 w 541245"/>
              <a:gd name="connsiteY2" fmla="*/ 55419 h 263237"/>
              <a:gd name="connsiteX3" fmla="*/ 153318 w 541245"/>
              <a:gd name="connsiteY3" fmla="*/ 110837 h 263237"/>
              <a:gd name="connsiteX4" fmla="*/ 28627 w 541245"/>
              <a:gd name="connsiteY4" fmla="*/ 69273 h 263237"/>
              <a:gd name="connsiteX5" fmla="*/ 28627 w 541245"/>
              <a:gd name="connsiteY5" fmla="*/ 180110 h 263237"/>
              <a:gd name="connsiteX6" fmla="*/ 111754 w 541245"/>
              <a:gd name="connsiteY6" fmla="*/ 207819 h 263237"/>
              <a:gd name="connsiteX7" fmla="*/ 153318 w 541245"/>
              <a:gd name="connsiteY7" fmla="*/ 235528 h 263237"/>
              <a:gd name="connsiteX8" fmla="*/ 236445 w 541245"/>
              <a:gd name="connsiteY8" fmla="*/ 263237 h 263237"/>
              <a:gd name="connsiteX9" fmla="*/ 250300 w 541245"/>
              <a:gd name="connsiteY9" fmla="*/ 221673 h 263237"/>
              <a:gd name="connsiteX10" fmla="*/ 278009 w 541245"/>
              <a:gd name="connsiteY10" fmla="*/ 180110 h 263237"/>
              <a:gd name="connsiteX11" fmla="*/ 305718 w 541245"/>
              <a:gd name="connsiteY11" fmla="*/ 96982 h 263237"/>
              <a:gd name="connsiteX12" fmla="*/ 333427 w 541245"/>
              <a:gd name="connsiteY12" fmla="*/ 138546 h 263237"/>
              <a:gd name="connsiteX13" fmla="*/ 416554 w 541245"/>
              <a:gd name="connsiteY13" fmla="*/ 166255 h 263237"/>
              <a:gd name="connsiteX14" fmla="*/ 499681 w 541245"/>
              <a:gd name="connsiteY14" fmla="*/ 152400 h 263237"/>
              <a:gd name="connsiteX15" fmla="*/ 541245 w 541245"/>
              <a:gd name="connsiteY15" fmla="*/ 124691 h 263237"/>
              <a:gd name="connsiteX16" fmla="*/ 333427 w 541245"/>
              <a:gd name="connsiteY16" fmla="*/ 0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245" h="263237">
                <a:moveTo>
                  <a:pt x="333427" y="0"/>
                </a:moveTo>
                <a:lnTo>
                  <a:pt x="333427" y="0"/>
                </a:lnTo>
                <a:cubicBezTo>
                  <a:pt x="233908" y="9952"/>
                  <a:pt x="200680" y="-22768"/>
                  <a:pt x="167172" y="55419"/>
                </a:cubicBezTo>
                <a:cubicBezTo>
                  <a:pt x="159671" y="72921"/>
                  <a:pt x="157936" y="92364"/>
                  <a:pt x="153318" y="110837"/>
                </a:cubicBezTo>
                <a:cubicBezTo>
                  <a:pt x="58039" y="47318"/>
                  <a:pt x="101783" y="44888"/>
                  <a:pt x="28627" y="69273"/>
                </a:cubicBezTo>
                <a:cubicBezTo>
                  <a:pt x="12236" y="118445"/>
                  <a:pt x="-26644" y="152474"/>
                  <a:pt x="28627" y="180110"/>
                </a:cubicBezTo>
                <a:cubicBezTo>
                  <a:pt x="54751" y="193172"/>
                  <a:pt x="87452" y="191618"/>
                  <a:pt x="111754" y="207819"/>
                </a:cubicBezTo>
                <a:cubicBezTo>
                  <a:pt x="125609" y="217055"/>
                  <a:pt x="138102" y="228765"/>
                  <a:pt x="153318" y="235528"/>
                </a:cubicBezTo>
                <a:cubicBezTo>
                  <a:pt x="180008" y="247390"/>
                  <a:pt x="236445" y="263237"/>
                  <a:pt x="236445" y="263237"/>
                </a:cubicBezTo>
                <a:cubicBezTo>
                  <a:pt x="241063" y="249382"/>
                  <a:pt x="243769" y="234735"/>
                  <a:pt x="250300" y="221673"/>
                </a:cubicBezTo>
                <a:cubicBezTo>
                  <a:pt x="257747" y="206780"/>
                  <a:pt x="271246" y="195326"/>
                  <a:pt x="278009" y="180110"/>
                </a:cubicBezTo>
                <a:cubicBezTo>
                  <a:pt x="289872" y="153419"/>
                  <a:pt x="305718" y="96982"/>
                  <a:pt x="305718" y="96982"/>
                </a:cubicBezTo>
                <a:cubicBezTo>
                  <a:pt x="314954" y="110837"/>
                  <a:pt x="319307" y="129721"/>
                  <a:pt x="333427" y="138546"/>
                </a:cubicBezTo>
                <a:cubicBezTo>
                  <a:pt x="358195" y="154026"/>
                  <a:pt x="416554" y="166255"/>
                  <a:pt x="416554" y="166255"/>
                </a:cubicBezTo>
                <a:cubicBezTo>
                  <a:pt x="444263" y="161637"/>
                  <a:pt x="473031" y="161283"/>
                  <a:pt x="499681" y="152400"/>
                </a:cubicBezTo>
                <a:cubicBezTo>
                  <a:pt x="515478" y="147134"/>
                  <a:pt x="541245" y="124691"/>
                  <a:pt x="541245" y="124691"/>
                </a:cubicBezTo>
                <a:lnTo>
                  <a:pt x="333427"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382826">
            <a:off x="9148447" y="5315106"/>
            <a:ext cx="174038" cy="6327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62367">
            <a:off x="8899972" y="5477587"/>
            <a:ext cx="141764" cy="32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p:nvPr>
        </p:nvSpPr>
        <p:spPr>
          <a:xfrm>
            <a:off x="8734837" y="78406"/>
            <a:ext cx="3533816" cy="2974944"/>
          </a:xfrm>
        </p:spPr>
        <p:txBody>
          <a:bodyPr>
            <a:normAutofit/>
          </a:bodyPr>
          <a:lstStyle/>
          <a:p>
            <a:pPr algn="ctr"/>
            <a:r>
              <a:rPr lang="en-US" sz="4000" b="1" dirty="0">
                <a:solidFill>
                  <a:schemeClr val="accent6"/>
                </a:solidFill>
                <a:latin typeface="Gill Sans MT" panose="020B0502020104020203" pitchFamily="34" charset="0"/>
              </a:rPr>
              <a:t>Elevating Conservation</a:t>
            </a:r>
          </a:p>
        </p:txBody>
      </p:sp>
      <p:graphicFrame>
        <p:nvGraphicFramePr>
          <p:cNvPr id="13" name="Diagram 12"/>
          <p:cNvGraphicFramePr/>
          <p:nvPr>
            <p:extLst>
              <p:ext uri="{D42A27DB-BD31-4B8C-83A1-F6EECF244321}">
                <p14:modId xmlns:p14="http://schemas.microsoft.com/office/powerpoint/2010/main" val="3335355464"/>
              </p:ext>
            </p:extLst>
          </p:nvPr>
        </p:nvGraphicFramePr>
        <p:xfrm>
          <a:off x="5466113" y="13709"/>
          <a:ext cx="3601665" cy="25824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Title 1"/>
          <p:cNvSpPr txBox="1">
            <a:spLocks/>
          </p:cNvSpPr>
          <p:nvPr/>
        </p:nvSpPr>
        <p:spPr>
          <a:xfrm>
            <a:off x="0" y="-1068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a:solidFill>
                  <a:schemeClr val="bg1">
                    <a:lumMod val="65000"/>
                  </a:schemeClr>
                </a:solidFill>
                <a:latin typeface="Gill Sans MT" panose="020B0502020104020203" pitchFamily="34" charset="0"/>
              </a:rPr>
              <a:t>Metrics</a:t>
            </a:r>
            <a:endParaRPr lang="en-US" dirty="0">
              <a:solidFill>
                <a:schemeClr val="bg1">
                  <a:lumMod val="65000"/>
                </a:schemeClr>
              </a:solidFill>
              <a:latin typeface="Gill Sans MT" panose="020B0502020104020203" pitchFamily="34" charset="0"/>
            </a:endParaRPr>
          </a:p>
        </p:txBody>
      </p:sp>
      <p:sp>
        <p:nvSpPr>
          <p:cNvPr id="2" name="Oval 1"/>
          <p:cNvSpPr/>
          <p:nvPr/>
        </p:nvSpPr>
        <p:spPr>
          <a:xfrm>
            <a:off x="6178378" y="723900"/>
            <a:ext cx="1213022" cy="1310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5140411" y="1306613"/>
            <a:ext cx="1984289" cy="728133"/>
          </a:xfrm>
          <a:prstGeom prst="straightConnector1">
            <a:avLst/>
          </a:prstGeom>
          <a:ln w="50800" cmpd="dbl">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5862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19464852"/>
              </p:ext>
            </p:extLst>
          </p:nvPr>
        </p:nvGraphicFramePr>
        <p:xfrm>
          <a:off x="1739155" y="963968"/>
          <a:ext cx="8422319" cy="523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536015" y="2602490"/>
            <a:ext cx="2103827" cy="2124769"/>
          </a:xfrm>
          <a:prstGeom prst="ellipse">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015" y="2902742"/>
            <a:ext cx="1353096" cy="1353096"/>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7818" y="3457929"/>
            <a:ext cx="797909" cy="797909"/>
          </a:xfrm>
          <a:prstGeom prst="rect">
            <a:avLst/>
          </a:prstGeom>
        </p:spPr>
      </p:pic>
      <p:cxnSp>
        <p:nvCxnSpPr>
          <p:cNvPr id="10" name="Straight Arrow Connector 9"/>
          <p:cNvCxnSpPr/>
          <p:nvPr/>
        </p:nvCxnSpPr>
        <p:spPr>
          <a:xfrm>
            <a:off x="3110755" y="3579290"/>
            <a:ext cx="502023" cy="0"/>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7326" y="4152994"/>
            <a:ext cx="3080983" cy="338554"/>
          </a:xfrm>
          <a:prstGeom prst="rect">
            <a:avLst/>
          </a:prstGeom>
          <a:noFill/>
        </p:spPr>
        <p:txBody>
          <a:bodyPr wrap="square" rtlCol="0">
            <a:spAutoFit/>
          </a:bodyPr>
          <a:lstStyle/>
          <a:p>
            <a:r>
              <a:rPr lang="en-US" sz="1600" dirty="0">
                <a:latin typeface="Gill Sans MT" panose="020B0502020104020203" pitchFamily="34" charset="0"/>
              </a:rPr>
              <a:t>Land Use Change Scenarios</a:t>
            </a:r>
          </a:p>
        </p:txBody>
      </p:sp>
      <p:sp>
        <p:nvSpPr>
          <p:cNvPr id="12" name="Title 1"/>
          <p:cNvSpPr>
            <a:spLocks noGrp="1"/>
          </p:cNvSpPr>
          <p:nvPr>
            <p:ph type="title"/>
          </p:nvPr>
        </p:nvSpPr>
        <p:spPr>
          <a:xfrm>
            <a:off x="0" y="-317586"/>
            <a:ext cx="10515600" cy="1325563"/>
          </a:xfrm>
        </p:spPr>
        <p:txBody>
          <a:bodyPr/>
          <a:lstStyle/>
          <a:p>
            <a:r>
              <a:rPr lang="en-US" b="1" dirty="0">
                <a:solidFill>
                  <a:srgbClr val="00B050"/>
                </a:solidFill>
                <a:latin typeface="Gill Sans MT" panose="020B0502020104020203" pitchFamily="34" charset="0"/>
              </a:rPr>
              <a:t>The Conservation Module</a:t>
            </a:r>
          </a:p>
        </p:txBody>
      </p:sp>
    </p:spTree>
    <p:extLst>
      <p:ext uri="{BB962C8B-B14F-4D97-AF65-F5344CB8AC3E}">
        <p14:creationId xmlns:p14="http://schemas.microsoft.com/office/powerpoint/2010/main" val="3904861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317586"/>
            <a:ext cx="10515600" cy="1325563"/>
          </a:xfrm>
        </p:spPr>
        <p:txBody>
          <a:bodyPr/>
          <a:lstStyle/>
          <a:p>
            <a:r>
              <a:rPr lang="en-US" b="1" dirty="0">
                <a:solidFill>
                  <a:schemeClr val="bg2">
                    <a:lumMod val="50000"/>
                  </a:schemeClr>
                </a:solidFill>
                <a:latin typeface="Gill Sans MT" panose="020B0502020104020203" pitchFamily="34" charset="0"/>
              </a:rPr>
              <a:t>Scenario Planning Tools</a:t>
            </a:r>
          </a:p>
        </p:txBody>
      </p:sp>
      <p:pic>
        <p:nvPicPr>
          <p:cNvPr id="9" name="Picture 8"/>
          <p:cNvPicPr>
            <a:picLocks noChangeAspect="1"/>
          </p:cNvPicPr>
          <p:nvPr/>
        </p:nvPicPr>
        <p:blipFill>
          <a:blip r:embed="rId3"/>
          <a:stretch>
            <a:fillRect/>
          </a:stretch>
        </p:blipFill>
        <p:spPr>
          <a:xfrm>
            <a:off x="2105417" y="1147012"/>
            <a:ext cx="7001261" cy="5161239"/>
          </a:xfrm>
          <a:prstGeom prst="rect">
            <a:avLst/>
          </a:prstGeom>
        </p:spPr>
      </p:pic>
      <p:pic>
        <p:nvPicPr>
          <p:cNvPr id="2" name="Picture 1">
            <a:extLst>
              <a:ext uri="{FF2B5EF4-FFF2-40B4-BE49-F238E27FC236}">
                <a16:creationId xmlns:a16="http://schemas.microsoft.com/office/drawing/2014/main" id="{0C0A5B96-4470-4F73-A8D9-1FC0C6565E35}"/>
              </a:ext>
            </a:extLst>
          </p:cNvPr>
          <p:cNvPicPr>
            <a:picLocks noChangeAspect="1"/>
          </p:cNvPicPr>
          <p:nvPr/>
        </p:nvPicPr>
        <p:blipFill>
          <a:blip r:embed="rId4"/>
          <a:stretch>
            <a:fillRect/>
          </a:stretch>
        </p:blipFill>
        <p:spPr>
          <a:xfrm>
            <a:off x="-590544" y="3727631"/>
            <a:ext cx="3966210" cy="2641496"/>
          </a:xfrm>
          <a:prstGeom prst="rect">
            <a:avLst/>
          </a:prstGeom>
        </p:spPr>
      </p:pic>
      <p:pic>
        <p:nvPicPr>
          <p:cNvPr id="3" name="Picture 2">
            <a:extLst>
              <a:ext uri="{FF2B5EF4-FFF2-40B4-BE49-F238E27FC236}">
                <a16:creationId xmlns:a16="http://schemas.microsoft.com/office/drawing/2014/main" id="{2BF478EA-0B9D-4282-A088-F4D6F2F6E088}"/>
              </a:ext>
            </a:extLst>
          </p:cNvPr>
          <p:cNvPicPr>
            <a:picLocks noChangeAspect="1"/>
          </p:cNvPicPr>
          <p:nvPr/>
        </p:nvPicPr>
        <p:blipFill>
          <a:blip r:embed="rId5"/>
          <a:stretch>
            <a:fillRect/>
          </a:stretch>
        </p:blipFill>
        <p:spPr>
          <a:xfrm>
            <a:off x="752856" y="1007977"/>
            <a:ext cx="2286000" cy="2257425"/>
          </a:xfrm>
          <a:prstGeom prst="rect">
            <a:avLst/>
          </a:prstGeom>
        </p:spPr>
      </p:pic>
      <p:pic>
        <p:nvPicPr>
          <p:cNvPr id="5" name="Picture 4">
            <a:extLst>
              <a:ext uri="{FF2B5EF4-FFF2-40B4-BE49-F238E27FC236}">
                <a16:creationId xmlns:a16="http://schemas.microsoft.com/office/drawing/2014/main" id="{73B8FD71-790A-4677-BFD9-7445BCB4DD12}"/>
              </a:ext>
            </a:extLst>
          </p:cNvPr>
          <p:cNvPicPr>
            <a:picLocks noChangeAspect="1"/>
          </p:cNvPicPr>
          <p:nvPr/>
        </p:nvPicPr>
        <p:blipFill>
          <a:blip r:embed="rId6"/>
          <a:stretch>
            <a:fillRect/>
          </a:stretch>
        </p:blipFill>
        <p:spPr>
          <a:xfrm>
            <a:off x="8614037" y="400179"/>
            <a:ext cx="3314700" cy="4648200"/>
          </a:xfrm>
          <a:prstGeom prst="rect">
            <a:avLst/>
          </a:prstGeom>
        </p:spPr>
      </p:pic>
      <p:pic>
        <p:nvPicPr>
          <p:cNvPr id="6" name="Picture 5">
            <a:extLst>
              <a:ext uri="{FF2B5EF4-FFF2-40B4-BE49-F238E27FC236}">
                <a16:creationId xmlns:a16="http://schemas.microsoft.com/office/drawing/2014/main" id="{BF25AC47-F870-4D18-B0D0-80728415BC06}"/>
              </a:ext>
            </a:extLst>
          </p:cNvPr>
          <p:cNvPicPr>
            <a:picLocks noChangeAspect="1"/>
          </p:cNvPicPr>
          <p:nvPr/>
        </p:nvPicPr>
        <p:blipFill>
          <a:blip r:embed="rId7"/>
          <a:stretch>
            <a:fillRect/>
          </a:stretch>
        </p:blipFill>
        <p:spPr>
          <a:xfrm>
            <a:off x="5456704" y="4846320"/>
            <a:ext cx="2996036" cy="2157984"/>
          </a:xfrm>
          <a:prstGeom prst="rect">
            <a:avLst/>
          </a:prstGeom>
        </p:spPr>
      </p:pic>
    </p:spTree>
    <p:extLst>
      <p:ext uri="{BB962C8B-B14F-4D97-AF65-F5344CB8AC3E}">
        <p14:creationId xmlns:p14="http://schemas.microsoft.com/office/powerpoint/2010/main" val="175920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05417" y="1147012"/>
            <a:ext cx="7001261" cy="5161239"/>
          </a:xfrm>
          <a:prstGeom prst="rect">
            <a:avLst/>
          </a:prstGeom>
        </p:spPr>
      </p:pic>
      <p:sp>
        <p:nvSpPr>
          <p:cNvPr id="16" name="Oval 15">
            <a:extLst>
              <a:ext uri="{FF2B5EF4-FFF2-40B4-BE49-F238E27FC236}">
                <a16:creationId xmlns:a16="http://schemas.microsoft.com/office/drawing/2014/main" id="{F1E871F9-EBE5-4C4E-A32A-5692918EEC19}"/>
              </a:ext>
            </a:extLst>
          </p:cNvPr>
          <p:cNvSpPr/>
          <p:nvPr/>
        </p:nvSpPr>
        <p:spPr>
          <a:xfrm>
            <a:off x="3602736" y="4370832"/>
            <a:ext cx="1463040" cy="12123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5" name="Oval 14">
            <a:extLst>
              <a:ext uri="{FF2B5EF4-FFF2-40B4-BE49-F238E27FC236}">
                <a16:creationId xmlns:a16="http://schemas.microsoft.com/office/drawing/2014/main" id="{3017A0D0-A91E-4E12-8569-65D18B2BC6E8}"/>
              </a:ext>
            </a:extLst>
          </p:cNvPr>
          <p:cNvSpPr/>
          <p:nvPr/>
        </p:nvSpPr>
        <p:spPr>
          <a:xfrm>
            <a:off x="5932447" y="3727631"/>
            <a:ext cx="1437617" cy="11918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4" name="Oval 13">
            <a:extLst>
              <a:ext uri="{FF2B5EF4-FFF2-40B4-BE49-F238E27FC236}">
                <a16:creationId xmlns:a16="http://schemas.microsoft.com/office/drawing/2014/main" id="{38B4EB6B-6DAC-42F5-8EC7-D574E0DD14B9}"/>
              </a:ext>
            </a:extLst>
          </p:cNvPr>
          <p:cNvSpPr/>
          <p:nvPr/>
        </p:nvSpPr>
        <p:spPr>
          <a:xfrm>
            <a:off x="6970671" y="2681241"/>
            <a:ext cx="1478385" cy="10463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12" name="Title 1"/>
          <p:cNvSpPr>
            <a:spLocks noGrp="1"/>
          </p:cNvSpPr>
          <p:nvPr>
            <p:ph type="title"/>
          </p:nvPr>
        </p:nvSpPr>
        <p:spPr>
          <a:xfrm>
            <a:off x="0" y="-317586"/>
            <a:ext cx="10515600" cy="1325563"/>
          </a:xfrm>
        </p:spPr>
        <p:txBody>
          <a:bodyPr/>
          <a:lstStyle/>
          <a:p>
            <a:r>
              <a:rPr lang="en-US" b="1" dirty="0">
                <a:solidFill>
                  <a:schemeClr val="bg2">
                    <a:lumMod val="50000"/>
                  </a:schemeClr>
                </a:solidFill>
                <a:latin typeface="Gill Sans MT" panose="020B0502020104020203" pitchFamily="34" charset="0"/>
              </a:rPr>
              <a:t>Scenario Planning Tools</a:t>
            </a:r>
          </a:p>
        </p:txBody>
      </p:sp>
      <p:pic>
        <p:nvPicPr>
          <p:cNvPr id="10" name="Picture 9">
            <a:extLst>
              <a:ext uri="{FF2B5EF4-FFF2-40B4-BE49-F238E27FC236}">
                <a16:creationId xmlns:a16="http://schemas.microsoft.com/office/drawing/2014/main" id="{97EE0E3A-658A-4B1B-8164-8F55668E3E79}"/>
              </a:ext>
            </a:extLst>
          </p:cNvPr>
          <p:cNvPicPr>
            <a:picLocks noChangeAspect="1"/>
          </p:cNvPicPr>
          <p:nvPr/>
        </p:nvPicPr>
        <p:blipFill rotWithShape="1">
          <a:blip r:embed="rId3"/>
          <a:srcRect l="23389" t="68013" r="59632" b="21711"/>
          <a:stretch/>
        </p:blipFill>
        <p:spPr>
          <a:xfrm>
            <a:off x="3767328" y="4663441"/>
            <a:ext cx="1086127" cy="530352"/>
          </a:xfrm>
          <a:prstGeom prst="rect">
            <a:avLst/>
          </a:prstGeom>
        </p:spPr>
      </p:pic>
      <p:pic>
        <p:nvPicPr>
          <p:cNvPr id="11" name="Picture 10">
            <a:extLst>
              <a:ext uri="{FF2B5EF4-FFF2-40B4-BE49-F238E27FC236}">
                <a16:creationId xmlns:a16="http://schemas.microsoft.com/office/drawing/2014/main" id="{6971F6F6-96FC-4347-B0A4-720CACB9DDB8}"/>
              </a:ext>
            </a:extLst>
          </p:cNvPr>
          <p:cNvPicPr>
            <a:picLocks noChangeAspect="1"/>
          </p:cNvPicPr>
          <p:nvPr/>
        </p:nvPicPr>
        <p:blipFill rotWithShape="1">
          <a:blip r:embed="rId3"/>
          <a:srcRect l="57869" t="55257" r="27765" b="34467"/>
          <a:stretch/>
        </p:blipFill>
        <p:spPr>
          <a:xfrm>
            <a:off x="6181344" y="4005073"/>
            <a:ext cx="1005840" cy="530352"/>
          </a:xfrm>
          <a:prstGeom prst="rect">
            <a:avLst/>
          </a:prstGeom>
        </p:spPr>
      </p:pic>
      <p:pic>
        <p:nvPicPr>
          <p:cNvPr id="13" name="Picture 12">
            <a:extLst>
              <a:ext uri="{FF2B5EF4-FFF2-40B4-BE49-F238E27FC236}">
                <a16:creationId xmlns:a16="http://schemas.microsoft.com/office/drawing/2014/main" id="{9BBB1215-AA8B-4500-911D-1E3325CB5881}"/>
              </a:ext>
            </a:extLst>
          </p:cNvPr>
          <p:cNvPicPr>
            <a:picLocks noChangeAspect="1"/>
          </p:cNvPicPr>
          <p:nvPr/>
        </p:nvPicPr>
        <p:blipFill rotWithShape="1">
          <a:blip r:embed="rId3"/>
          <a:srcRect l="72235" t="34706" r="13659" b="55018"/>
          <a:stretch/>
        </p:blipFill>
        <p:spPr>
          <a:xfrm>
            <a:off x="7187184" y="2944367"/>
            <a:ext cx="987552" cy="530353"/>
          </a:xfrm>
          <a:prstGeom prst="rect">
            <a:avLst/>
          </a:prstGeom>
        </p:spPr>
      </p:pic>
    </p:spTree>
    <p:extLst>
      <p:ext uri="{BB962C8B-B14F-4D97-AF65-F5344CB8AC3E}">
        <p14:creationId xmlns:p14="http://schemas.microsoft.com/office/powerpoint/2010/main" val="279539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6893221-2347-4927-A02F-5BD9B0C01BFA}"/>
              </a:ext>
            </a:extLst>
          </p:cNvPr>
          <p:cNvPicPr>
            <a:picLocks noChangeAspect="1"/>
          </p:cNvPicPr>
          <p:nvPr/>
        </p:nvPicPr>
        <p:blipFill>
          <a:blip r:embed="rId3"/>
          <a:stretch>
            <a:fillRect/>
          </a:stretch>
        </p:blipFill>
        <p:spPr>
          <a:xfrm>
            <a:off x="3543447" y="3693524"/>
            <a:ext cx="4828970" cy="3058347"/>
          </a:xfrm>
          <a:prstGeom prst="rect">
            <a:avLst/>
          </a:prstGeom>
        </p:spPr>
      </p:pic>
      <p:pic>
        <p:nvPicPr>
          <p:cNvPr id="40" name="Picture 39">
            <a:extLst>
              <a:ext uri="{FF2B5EF4-FFF2-40B4-BE49-F238E27FC236}">
                <a16:creationId xmlns:a16="http://schemas.microsoft.com/office/drawing/2014/main" id="{0193D9CD-3827-41DD-8EF3-354D531F2155}"/>
              </a:ext>
            </a:extLst>
          </p:cNvPr>
          <p:cNvPicPr>
            <a:picLocks noChangeAspect="1"/>
          </p:cNvPicPr>
          <p:nvPr/>
        </p:nvPicPr>
        <p:blipFill>
          <a:blip r:embed="rId4"/>
          <a:stretch>
            <a:fillRect/>
          </a:stretch>
        </p:blipFill>
        <p:spPr>
          <a:xfrm>
            <a:off x="3605257" y="-112814"/>
            <a:ext cx="4705350" cy="3181350"/>
          </a:xfrm>
          <a:prstGeom prst="rect">
            <a:avLst/>
          </a:prstGeom>
        </p:spPr>
      </p:pic>
      <p:pic>
        <p:nvPicPr>
          <p:cNvPr id="17" name="Picture 3">
            <a:extLst>
              <a:ext uri="{FF2B5EF4-FFF2-40B4-BE49-F238E27FC236}">
                <a16:creationId xmlns:a16="http://schemas.microsoft.com/office/drawing/2014/main" id="{86490AC4-A5A2-43F8-B98A-932AD8570E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10"/>
          <a:stretch/>
        </p:blipFill>
        <p:spPr bwMode="auto">
          <a:xfrm>
            <a:off x="346922" y="3158967"/>
            <a:ext cx="2739373" cy="369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4AACAAD5-894A-4395-9E9C-AC5B63DFA6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22" r="16036"/>
          <a:stretch/>
        </p:blipFill>
        <p:spPr>
          <a:xfrm>
            <a:off x="553957" y="191627"/>
            <a:ext cx="2353836" cy="2772806"/>
          </a:xfrm>
          <a:prstGeom prst="rect">
            <a:avLst/>
          </a:prstGeom>
        </p:spPr>
      </p:pic>
      <p:pic>
        <p:nvPicPr>
          <p:cNvPr id="20" name="Picture 19">
            <a:extLst>
              <a:ext uri="{FF2B5EF4-FFF2-40B4-BE49-F238E27FC236}">
                <a16:creationId xmlns:a16="http://schemas.microsoft.com/office/drawing/2014/main" id="{9CA6AAAB-FEE1-4744-99BB-FAF6D5D9C7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50"/>
          <a:stretch/>
        </p:blipFill>
        <p:spPr>
          <a:xfrm>
            <a:off x="8775660" y="232871"/>
            <a:ext cx="2855507" cy="2690318"/>
          </a:xfrm>
          <a:prstGeom prst="rect">
            <a:avLst/>
          </a:prstGeom>
        </p:spPr>
      </p:pic>
      <p:pic>
        <p:nvPicPr>
          <p:cNvPr id="21" name="Picture 20">
            <a:extLst>
              <a:ext uri="{FF2B5EF4-FFF2-40B4-BE49-F238E27FC236}">
                <a16:creationId xmlns:a16="http://schemas.microsoft.com/office/drawing/2014/main" id="{1DD00C35-C6AF-403A-8A3C-8722B57FA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5661" y="3262796"/>
            <a:ext cx="2855507" cy="3294815"/>
          </a:xfrm>
          <a:prstGeom prst="rect">
            <a:avLst/>
          </a:prstGeom>
        </p:spPr>
      </p:pic>
      <p:sp>
        <p:nvSpPr>
          <p:cNvPr id="43" name="Arrow: Down 42">
            <a:extLst>
              <a:ext uri="{FF2B5EF4-FFF2-40B4-BE49-F238E27FC236}">
                <a16:creationId xmlns:a16="http://schemas.microsoft.com/office/drawing/2014/main" id="{4FC439DB-FDB8-4AFA-9B34-231321F3BF6D}"/>
              </a:ext>
            </a:extLst>
          </p:cNvPr>
          <p:cNvSpPr/>
          <p:nvPr/>
        </p:nvSpPr>
        <p:spPr>
          <a:xfrm>
            <a:off x="5715616" y="3158967"/>
            <a:ext cx="484632" cy="48920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1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205E42-DE31-4479-A006-CF379410DF45}"/>
              </a:ext>
            </a:extLst>
          </p:cNvPr>
          <p:cNvPicPr>
            <a:picLocks noChangeAspect="1"/>
          </p:cNvPicPr>
          <p:nvPr/>
        </p:nvPicPr>
        <p:blipFill>
          <a:blip r:embed="rId3"/>
          <a:stretch>
            <a:fillRect/>
          </a:stretch>
        </p:blipFill>
        <p:spPr>
          <a:xfrm>
            <a:off x="3543447" y="3693524"/>
            <a:ext cx="4828970" cy="3058347"/>
          </a:xfrm>
          <a:prstGeom prst="rect">
            <a:avLst/>
          </a:prstGeom>
        </p:spPr>
      </p:pic>
      <p:pic>
        <p:nvPicPr>
          <p:cNvPr id="27" name="Picture 26">
            <a:extLst>
              <a:ext uri="{FF2B5EF4-FFF2-40B4-BE49-F238E27FC236}">
                <a16:creationId xmlns:a16="http://schemas.microsoft.com/office/drawing/2014/main" id="{04B52443-57F5-4637-8BBD-E5A835475444}"/>
              </a:ext>
            </a:extLst>
          </p:cNvPr>
          <p:cNvPicPr>
            <a:picLocks noChangeAspect="1"/>
          </p:cNvPicPr>
          <p:nvPr/>
        </p:nvPicPr>
        <p:blipFill>
          <a:blip r:embed="rId4"/>
          <a:stretch>
            <a:fillRect/>
          </a:stretch>
        </p:blipFill>
        <p:spPr>
          <a:xfrm>
            <a:off x="3605257" y="-112814"/>
            <a:ext cx="4705350" cy="3181350"/>
          </a:xfrm>
          <a:prstGeom prst="rect">
            <a:avLst/>
          </a:prstGeom>
        </p:spPr>
      </p:pic>
      <p:sp>
        <p:nvSpPr>
          <p:cNvPr id="28" name="Arrow: Down 27">
            <a:extLst>
              <a:ext uri="{FF2B5EF4-FFF2-40B4-BE49-F238E27FC236}">
                <a16:creationId xmlns:a16="http://schemas.microsoft.com/office/drawing/2014/main" id="{B086B36A-7CF8-46A8-9F76-91878BD87536}"/>
              </a:ext>
            </a:extLst>
          </p:cNvPr>
          <p:cNvSpPr/>
          <p:nvPr/>
        </p:nvSpPr>
        <p:spPr>
          <a:xfrm>
            <a:off x="5715616" y="3158967"/>
            <a:ext cx="484632" cy="48920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8095960" y="4492"/>
            <a:ext cx="4232210" cy="3390867"/>
          </a:xfrm>
          <a:prstGeom prst="rect">
            <a:avLst/>
          </a:prstGeom>
        </p:spPr>
      </p:pic>
      <p:sp>
        <p:nvSpPr>
          <p:cNvPr id="12" name="Oval 11">
            <a:extLst>
              <a:ext uri="{FF2B5EF4-FFF2-40B4-BE49-F238E27FC236}">
                <a16:creationId xmlns:a16="http://schemas.microsoft.com/office/drawing/2014/main" id="{D9B304EC-8509-4617-8669-2AEB643A1E0D}"/>
              </a:ext>
            </a:extLst>
          </p:cNvPr>
          <p:cNvSpPr/>
          <p:nvPr/>
        </p:nvSpPr>
        <p:spPr>
          <a:xfrm>
            <a:off x="6496938" y="2480947"/>
            <a:ext cx="3627338" cy="35817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TextBox 5"/>
          <p:cNvSpPr txBox="1"/>
          <p:nvPr/>
        </p:nvSpPr>
        <p:spPr>
          <a:xfrm>
            <a:off x="11189208" y="6642556"/>
            <a:ext cx="2517648" cy="215444"/>
          </a:xfrm>
          <a:prstGeom prst="rect">
            <a:avLst/>
          </a:prstGeom>
          <a:noFill/>
        </p:spPr>
        <p:txBody>
          <a:bodyPr wrap="square" rtlCol="0">
            <a:spAutoFit/>
          </a:bodyPr>
          <a:lstStyle/>
          <a:p>
            <a:r>
              <a:rPr lang="en-US" sz="800" dirty="0"/>
              <a:t>Photo Source: CDWR</a:t>
            </a:r>
          </a:p>
        </p:txBody>
      </p:sp>
      <p:sp>
        <p:nvSpPr>
          <p:cNvPr id="7" name="TextBox 6"/>
          <p:cNvSpPr txBox="1"/>
          <p:nvPr/>
        </p:nvSpPr>
        <p:spPr>
          <a:xfrm>
            <a:off x="6951704" y="3395359"/>
            <a:ext cx="2717805" cy="1708160"/>
          </a:xfrm>
          <a:prstGeom prst="rect">
            <a:avLst/>
          </a:prstGeom>
          <a:noFill/>
        </p:spPr>
        <p:txBody>
          <a:bodyPr wrap="square" rtlCol="0">
            <a:spAutoFit/>
          </a:bodyPr>
          <a:lstStyle/>
          <a:p>
            <a:pPr algn="ctr"/>
            <a:r>
              <a:rPr lang="en-US" sz="3500" b="1" dirty="0">
                <a:solidFill>
                  <a:schemeClr val="bg1"/>
                </a:solidFill>
              </a:rPr>
              <a:t>10,000 acres of degraded habitat</a:t>
            </a:r>
          </a:p>
        </p:txBody>
      </p:sp>
    </p:spTree>
    <p:extLst>
      <p:ext uri="{BB962C8B-B14F-4D97-AF65-F5344CB8AC3E}">
        <p14:creationId xmlns:p14="http://schemas.microsoft.com/office/powerpoint/2010/main" val="167214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237"/>
          <p:cNvPicPr preferRelativeResize="0"/>
          <p:nvPr/>
        </p:nvPicPr>
        <p:blipFill rotWithShape="1">
          <a:blip r:embed="rId3">
            <a:alphaModFix/>
          </a:blip>
          <a:srcRect/>
          <a:stretch/>
        </p:blipFill>
        <p:spPr>
          <a:xfrm>
            <a:off x="0" y="-1"/>
            <a:ext cx="12192000" cy="5596759"/>
          </a:xfrm>
          <a:prstGeom prst="rect">
            <a:avLst/>
          </a:prstGeom>
          <a:noFill/>
          <a:ln>
            <a:noFill/>
          </a:ln>
        </p:spPr>
      </p:pic>
      <p:sp>
        <p:nvSpPr>
          <p:cNvPr id="15" name="Rectangle 14"/>
          <p:cNvSpPr/>
          <p:nvPr/>
        </p:nvSpPr>
        <p:spPr>
          <a:xfrm>
            <a:off x="0" y="1499616"/>
            <a:ext cx="6071616" cy="2494478"/>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US" sz="2700" b="1" kern="0" dirty="0">
                <a:solidFill>
                  <a:schemeClr val="bg1"/>
                </a:solidFill>
                <a:latin typeface="Gill Sans MT" panose="020B0502020104020203" pitchFamily="34" charset="0"/>
              </a:rPr>
              <a:t>Conservation Module in Action</a:t>
            </a:r>
          </a:p>
          <a:p>
            <a:pPr defTabSz="685783">
              <a:defRPr/>
            </a:pPr>
            <a:r>
              <a:rPr lang="en-US" sz="2700" kern="0" dirty="0">
                <a:solidFill>
                  <a:schemeClr val="bg1"/>
                </a:solidFill>
                <a:latin typeface="Gill Sans MT" panose="020B0502020104020203" pitchFamily="34" charset="0"/>
              </a:rPr>
              <a:t>Plan Bay Area</a:t>
            </a:r>
          </a:p>
          <a:p>
            <a:pPr defTabSz="685783">
              <a:defRPr/>
            </a:pPr>
            <a:r>
              <a:rPr lang="en-US" kern="0" dirty="0">
                <a:solidFill>
                  <a:schemeClr val="bg1"/>
                </a:solidFill>
                <a:latin typeface="Gill Sans MT" panose="020B0502020104020203" pitchFamily="34" charset="0"/>
              </a:rPr>
              <a:t>Results Summary</a:t>
            </a:r>
          </a:p>
        </p:txBody>
      </p:sp>
      <p:pic>
        <p:nvPicPr>
          <p:cNvPr id="4" name="Shape 322"/>
          <p:cNvPicPr preferRelativeResize="0">
            <a:picLocks noChangeAspect="1"/>
          </p:cNvPicPr>
          <p:nvPr/>
        </p:nvPicPr>
        <p:blipFill rotWithShape="1">
          <a:blip r:embed="rId4">
            <a:alphaModFix/>
          </a:blip>
          <a:srcRect/>
          <a:stretch/>
        </p:blipFill>
        <p:spPr>
          <a:xfrm>
            <a:off x="0" y="5732802"/>
            <a:ext cx="2522484" cy="1261242"/>
          </a:xfrm>
          <a:prstGeom prst="rect">
            <a:avLst/>
          </a:prstGeom>
          <a:noFill/>
          <a:ln>
            <a:noFill/>
          </a:ln>
        </p:spPr>
      </p:pic>
      <p:pic>
        <p:nvPicPr>
          <p:cNvPr id="5" name="Picture 4" descr="J:\graphics\analytics_logo_greyletters_360.png"/>
          <p:cNvPicPr/>
          <p:nvPr/>
        </p:nvPicPr>
        <p:blipFill>
          <a:blip r:embed="rId5">
            <a:extLst>
              <a:ext uri="{28A0092B-C50C-407E-A947-70E740481C1C}">
                <a14:useLocalDpi xmlns:a14="http://schemas.microsoft.com/office/drawing/2010/main"/>
              </a:ext>
            </a:extLst>
          </a:blip>
          <a:srcRect/>
          <a:stretch>
            <a:fillRect/>
          </a:stretch>
        </p:blipFill>
        <p:spPr bwMode="auto">
          <a:xfrm>
            <a:off x="2692215" y="6085985"/>
            <a:ext cx="2401116" cy="417585"/>
          </a:xfrm>
          <a:prstGeom prst="rect">
            <a:avLst/>
          </a:prstGeom>
          <a:noFill/>
          <a:ln>
            <a:no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0913" y="6021894"/>
            <a:ext cx="2209833" cy="638507"/>
          </a:xfrm>
          <a:prstGeom prst="rect">
            <a:avLst/>
          </a:prstGeom>
        </p:spPr>
      </p:pic>
      <p:pic>
        <p:nvPicPr>
          <p:cNvPr id="2" name="Picture 1"/>
          <p:cNvPicPr>
            <a:picLocks noChangeAspect="1"/>
          </p:cNvPicPr>
          <p:nvPr/>
        </p:nvPicPr>
        <p:blipFill>
          <a:blip r:embed="rId7"/>
          <a:stretch>
            <a:fillRect/>
          </a:stretch>
        </p:blipFill>
        <p:spPr>
          <a:xfrm>
            <a:off x="8081760" y="5732802"/>
            <a:ext cx="3762375" cy="1114425"/>
          </a:xfrm>
          <a:prstGeom prst="rect">
            <a:avLst/>
          </a:prstGeom>
        </p:spPr>
      </p:pic>
    </p:spTree>
    <p:extLst>
      <p:ext uri="{BB962C8B-B14F-4D97-AF65-F5344CB8AC3E}">
        <p14:creationId xmlns:p14="http://schemas.microsoft.com/office/powerpoint/2010/main" val="3384039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4594061" y="3350761"/>
            <a:ext cx="3717103" cy="3556377"/>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11604" y="1899742"/>
            <a:ext cx="5055901" cy="5064201"/>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027" y="4445107"/>
            <a:ext cx="3352335" cy="2412893"/>
          </a:xfrm>
          <a:prstGeom prst="ellipse">
            <a:avLst/>
          </a:prstGeom>
          <a:solidFill>
            <a:schemeClr val="bg2">
              <a:lumMod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7402" y="719994"/>
            <a:ext cx="12259337" cy="959940"/>
          </a:xfrm>
        </p:spPr>
        <p:txBody>
          <a:bodyPr>
            <a:normAutofit fontScale="90000"/>
          </a:bodyPr>
          <a:lstStyle/>
          <a:p>
            <a:pPr algn="r"/>
            <a:r>
              <a:rPr lang="en-US" dirty="0">
                <a:latin typeface="Gill Sans MT" panose="020B0502020104020203" pitchFamily="34" charset="0"/>
              </a:rPr>
              <a:t>Scenarios accommodate:  </a:t>
            </a:r>
            <a:br>
              <a:rPr lang="en-US" dirty="0">
                <a:latin typeface="Gill Sans MT" panose="020B0502020104020203" pitchFamily="34" charset="0"/>
              </a:rPr>
            </a:br>
            <a:r>
              <a:rPr lang="en-US" b="1" dirty="0">
                <a:latin typeface="Gill Sans MT" panose="020B0502020104020203" pitchFamily="34" charset="0"/>
              </a:rPr>
              <a:t>2.1 million people</a:t>
            </a:r>
            <a:br>
              <a:rPr lang="en-US" dirty="0">
                <a:latin typeface="Gill Sans MT" panose="020B0502020104020203" pitchFamily="34" charset="0"/>
              </a:rPr>
            </a:br>
            <a:r>
              <a:rPr lang="en-US" b="1" dirty="0">
                <a:latin typeface="Gill Sans MT" panose="020B0502020104020203" pitchFamily="34" charset="0"/>
              </a:rPr>
              <a:t>820,000 households</a:t>
            </a:r>
            <a:br>
              <a:rPr lang="en-US" b="1" dirty="0">
                <a:latin typeface="Gill Sans MT" panose="020B0502020104020203" pitchFamily="34" charset="0"/>
              </a:rPr>
            </a:br>
            <a:r>
              <a:rPr lang="en-US" b="1" dirty="0">
                <a:latin typeface="Gill Sans MT" panose="020B0502020104020203" pitchFamily="34" charset="0"/>
              </a:rPr>
              <a:t> 1.3 million jobs</a:t>
            </a:r>
          </a:p>
        </p:txBody>
      </p:sp>
      <p:sp>
        <p:nvSpPr>
          <p:cNvPr id="11" name="Oval 10"/>
          <p:cNvSpPr/>
          <p:nvPr/>
        </p:nvSpPr>
        <p:spPr>
          <a:xfrm>
            <a:off x="4551563" y="4445107"/>
            <a:ext cx="3352335" cy="2412893"/>
          </a:xfrm>
          <a:prstGeom prst="ellipse">
            <a:avLst/>
          </a:prstGeom>
          <a:solidFill>
            <a:schemeClr val="bg2">
              <a:lumMod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0" y="3923070"/>
            <a:ext cx="759783" cy="759783"/>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438" y="3285309"/>
            <a:ext cx="786132" cy="786132"/>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227" y="3923071"/>
            <a:ext cx="797909" cy="797909"/>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2" y="5785094"/>
            <a:ext cx="921087" cy="921087"/>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8" y="2324031"/>
            <a:ext cx="759032" cy="759032"/>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346" y="1858851"/>
            <a:ext cx="752978" cy="752978"/>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873" y="2703547"/>
            <a:ext cx="752978" cy="75297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046" y="4991580"/>
            <a:ext cx="797909" cy="797909"/>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719" y="3960134"/>
            <a:ext cx="1353096" cy="135309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814" y="3934952"/>
            <a:ext cx="1261185" cy="1261185"/>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25" y="3350761"/>
            <a:ext cx="797909" cy="797909"/>
          </a:xfrm>
          <a:prstGeom prst="rect">
            <a:avLst/>
          </a:prstGeom>
        </p:spPr>
      </p:pic>
      <p:sp>
        <p:nvSpPr>
          <p:cNvPr id="4" name="Rectangle 3"/>
          <p:cNvSpPr/>
          <p:nvPr/>
        </p:nvSpPr>
        <p:spPr>
          <a:xfrm>
            <a:off x="-24202" y="6683447"/>
            <a:ext cx="1890261" cy="215444"/>
          </a:xfrm>
          <a:prstGeom prst="rect">
            <a:avLst/>
          </a:prstGeom>
        </p:spPr>
        <p:txBody>
          <a:bodyPr wrap="none">
            <a:spAutoFit/>
          </a:bodyPr>
          <a:lstStyle/>
          <a:p>
            <a:r>
              <a:rPr lang="en-US" sz="800" dirty="0">
                <a:solidFill>
                  <a:srgbClr val="111111"/>
                </a:solidFill>
                <a:latin typeface="Varela Round"/>
              </a:rPr>
              <a:t>Icon made by </a:t>
            </a:r>
            <a:r>
              <a:rPr lang="en-US" sz="800" dirty="0" err="1">
                <a:solidFill>
                  <a:srgbClr val="111111"/>
                </a:solidFill>
                <a:latin typeface="Varela Round"/>
              </a:rPr>
              <a:t>Freepick</a:t>
            </a:r>
            <a:r>
              <a:rPr lang="en-US" sz="800" dirty="0">
                <a:solidFill>
                  <a:srgbClr val="111111"/>
                </a:solidFill>
                <a:latin typeface="Varela Round"/>
              </a:rPr>
              <a:t> from flaticon.com</a:t>
            </a:r>
            <a:endParaRPr lang="en-US" sz="800" dirty="0"/>
          </a:p>
        </p:txBody>
      </p:sp>
      <p:sp>
        <p:nvSpPr>
          <p:cNvPr id="5" name="TextBox 4"/>
          <p:cNvSpPr txBox="1"/>
          <p:nvPr/>
        </p:nvSpPr>
        <p:spPr>
          <a:xfrm>
            <a:off x="438544" y="5345478"/>
            <a:ext cx="2655307" cy="538609"/>
          </a:xfrm>
          <a:prstGeom prst="rect">
            <a:avLst/>
          </a:prstGeom>
          <a:noFill/>
        </p:spPr>
        <p:txBody>
          <a:bodyPr wrap="square" rtlCol="0">
            <a:spAutoFit/>
          </a:bodyPr>
          <a:lstStyle/>
          <a:p>
            <a:pPr algn="ctr"/>
            <a:r>
              <a:rPr lang="en-US" sz="2900" b="1" dirty="0">
                <a:solidFill>
                  <a:srgbClr val="00B0F0"/>
                </a:solidFill>
                <a:latin typeface="Gill Sans MT" panose="020B0502020104020203" pitchFamily="34" charset="0"/>
              </a:rPr>
              <a:t>Sprawl</a:t>
            </a:r>
          </a:p>
        </p:txBody>
      </p:sp>
      <p:sp>
        <p:nvSpPr>
          <p:cNvPr id="42" name="TextBox 41"/>
          <p:cNvSpPr txBox="1"/>
          <p:nvPr/>
        </p:nvSpPr>
        <p:spPr>
          <a:xfrm>
            <a:off x="4694853" y="5277081"/>
            <a:ext cx="3476895" cy="1431161"/>
          </a:xfrm>
          <a:prstGeom prst="rect">
            <a:avLst/>
          </a:prstGeom>
          <a:noFill/>
        </p:spPr>
        <p:txBody>
          <a:bodyPr wrap="square" rtlCol="0">
            <a:spAutoFit/>
          </a:bodyPr>
          <a:lstStyle/>
          <a:p>
            <a:pPr algn="ctr"/>
            <a:r>
              <a:rPr lang="en-US" sz="2900" b="1" dirty="0">
                <a:solidFill>
                  <a:srgbClr val="00B0F0"/>
                </a:solidFill>
                <a:latin typeface="Gill Sans MT" panose="020B0502020104020203" pitchFamily="34" charset="0"/>
              </a:rPr>
              <a:t>Growth within Urban Growth Boundary</a:t>
            </a:r>
            <a:endParaRPr lang="en-US" sz="2900" dirty="0">
              <a:solidFill>
                <a:srgbClr val="00B0F0"/>
              </a:solidFill>
              <a:latin typeface="Gill Sans MT" panose="020B0502020104020203" pitchFamily="34" charset="0"/>
            </a:endParaRPr>
          </a:p>
        </p:txBody>
      </p:sp>
      <p:sp>
        <p:nvSpPr>
          <p:cNvPr id="3" name="Rectangle 2"/>
          <p:cNvSpPr/>
          <p:nvPr/>
        </p:nvSpPr>
        <p:spPr>
          <a:xfrm>
            <a:off x="4144297" y="2611829"/>
            <a:ext cx="4144105" cy="4493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268954" y="4378082"/>
            <a:ext cx="2103827" cy="2124769"/>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933483" y="3482654"/>
            <a:ext cx="2103827" cy="2124769"/>
          </a:xfrm>
          <a:prstGeom prst="ellipse">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331109" y="4173427"/>
            <a:ext cx="3352335" cy="2412893"/>
          </a:xfrm>
          <a:prstGeom prst="ellipse">
            <a:avLst/>
          </a:prstGeom>
          <a:solidFill>
            <a:schemeClr val="bg2">
              <a:lumMod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488" y="4636069"/>
            <a:ext cx="797909" cy="797909"/>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201" y="3828634"/>
            <a:ext cx="1353096" cy="1353096"/>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896" y="4976830"/>
            <a:ext cx="1261185" cy="1261185"/>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538" y="3589964"/>
            <a:ext cx="797909" cy="797909"/>
          </a:xfrm>
          <a:prstGeom prst="rect">
            <a:avLst/>
          </a:prstGeom>
        </p:spPr>
      </p:pic>
      <p:sp>
        <p:nvSpPr>
          <p:cNvPr id="43" name="TextBox 42"/>
          <p:cNvSpPr txBox="1"/>
          <p:nvPr/>
        </p:nvSpPr>
        <p:spPr>
          <a:xfrm>
            <a:off x="5221555" y="5111986"/>
            <a:ext cx="2560906" cy="1431161"/>
          </a:xfrm>
          <a:prstGeom prst="rect">
            <a:avLst/>
          </a:prstGeom>
          <a:noFill/>
        </p:spPr>
        <p:txBody>
          <a:bodyPr wrap="square" rtlCol="0">
            <a:spAutoFit/>
          </a:bodyPr>
          <a:lstStyle/>
          <a:p>
            <a:pPr algn="ctr"/>
            <a:r>
              <a:rPr lang="en-US" sz="2900" b="1" dirty="0">
                <a:solidFill>
                  <a:srgbClr val="00B0F0"/>
                </a:solidFill>
                <a:latin typeface="Gill Sans MT" panose="020B0502020104020203" pitchFamily="34" charset="0"/>
              </a:rPr>
              <a:t>Growth within boundaries</a:t>
            </a:r>
            <a:endParaRPr lang="en-US" sz="2900" dirty="0">
              <a:solidFill>
                <a:srgbClr val="00B0F0"/>
              </a:solidFill>
              <a:latin typeface="Gill Sans MT" panose="020B0502020104020203" pitchFamily="34" charset="0"/>
            </a:endParaRPr>
          </a:p>
        </p:txBody>
      </p:sp>
    </p:spTree>
    <p:extLst>
      <p:ext uri="{BB962C8B-B14F-4D97-AF65-F5344CB8AC3E}">
        <p14:creationId xmlns:p14="http://schemas.microsoft.com/office/powerpoint/2010/main" val="200402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071812" y="233362"/>
            <a:ext cx="5800570" cy="1813924"/>
          </a:xfrm>
          <a:prstGeom prst="rect">
            <a:avLst/>
          </a:prstGeom>
        </p:spPr>
      </p:pic>
      <p:sp>
        <p:nvSpPr>
          <p:cNvPr id="10" name="TextBox 9"/>
          <p:cNvSpPr txBox="1"/>
          <p:nvPr/>
        </p:nvSpPr>
        <p:spPr>
          <a:xfrm>
            <a:off x="2247822" y="3059230"/>
            <a:ext cx="7943928" cy="1092607"/>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Tx/>
              <a:buAutoNum type="arabicPlain" startAt="64"/>
              <a:tabLst/>
              <a:defRPr/>
            </a:pPr>
            <a:r>
              <a:rPr kumimoji="0" lang="en-US" sz="5000" b="1" i="0" u="none" strike="noStrike" kern="1200" cap="none" spc="0" normalizeH="0" baseline="0" noProof="0" dirty="0">
                <a:ln>
                  <a:noFill/>
                </a:ln>
                <a:solidFill>
                  <a:prstClr val="white">
                    <a:lumMod val="95000"/>
                  </a:prstClr>
                </a:solidFill>
                <a:effectLst/>
                <a:uLnTx/>
                <a:uFillTx/>
                <a:latin typeface="Calibri"/>
                <a:ea typeface="+mn-ea"/>
                <a:cs typeface="+mn-cs"/>
              </a:rPr>
              <a:t> 1M   600    120M    69</a:t>
            </a:r>
            <a:endParaRPr kumimoji="0" lang="en-US" sz="1500" b="1"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lumMod val="95000"/>
                  </a:prstClr>
                </a:solidFill>
                <a:effectLst/>
                <a:uLnTx/>
                <a:uFillTx/>
                <a:latin typeface="Calibri"/>
                <a:ea typeface="+mn-ea"/>
                <a:cs typeface="+mn-cs"/>
              </a:rPr>
              <a:t>YEARS	   MEMBER               SCIENTISTS	      ACRES CONSERVED 	          COUNTRIES</a:t>
            </a:r>
          </a:p>
        </p:txBody>
      </p:sp>
      <p:sp>
        <p:nvSpPr>
          <p:cNvPr id="11" name="TextBox 10"/>
          <p:cNvSpPr txBox="1"/>
          <p:nvPr/>
        </p:nvSpPr>
        <p:spPr>
          <a:xfrm>
            <a:off x="647700" y="2104437"/>
            <a:ext cx="1154430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dirty="0">
                <a:ln>
                  <a:noFill/>
                </a:ln>
                <a:solidFill>
                  <a:prstClr val="white">
                    <a:lumMod val="95000"/>
                  </a:prstClr>
                </a:solidFill>
                <a:effectLst/>
                <a:uLnTx/>
                <a:uFillTx/>
                <a:latin typeface="Gill Sans MT" panose="020B0502020104020203" pitchFamily="34" charset="0"/>
              </a:rPr>
              <a:t>Conserving the lands and waters on which all life depends	</a:t>
            </a:r>
          </a:p>
        </p:txBody>
      </p:sp>
    </p:spTree>
    <p:extLst>
      <p:ext uri="{BB962C8B-B14F-4D97-AF65-F5344CB8AC3E}">
        <p14:creationId xmlns:p14="http://schemas.microsoft.com/office/powerpoint/2010/main" val="404877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013787539"/>
              </p:ext>
            </p:extLst>
          </p:nvPr>
        </p:nvGraphicFramePr>
        <p:xfrm>
          <a:off x="1001486" y="152400"/>
          <a:ext cx="10923813" cy="64389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8716297" y="933451"/>
            <a:ext cx="4144105" cy="592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59411" y="5554031"/>
            <a:ext cx="5456886" cy="369332"/>
          </a:xfrm>
          <a:prstGeom prst="rect">
            <a:avLst/>
          </a:prstGeom>
          <a:solidFill>
            <a:schemeClr val="bg1"/>
          </a:solidFill>
        </p:spPr>
        <p:txBody>
          <a:bodyPr wrap="square" rtlCol="0">
            <a:spAutoFit/>
          </a:bodyPr>
          <a:lstStyle/>
          <a:p>
            <a:r>
              <a:rPr lang="en-US" dirty="0">
                <a:latin typeface="Gill Sans MT" panose="020B0502020104020203" pitchFamily="34" charset="0"/>
              </a:rPr>
              <a:t>Sprawl					 Growth within boundaries</a:t>
            </a:r>
          </a:p>
        </p:txBody>
      </p:sp>
    </p:spTree>
    <p:extLst>
      <p:ext uri="{BB962C8B-B14F-4D97-AF65-F5344CB8AC3E}">
        <p14:creationId xmlns:p14="http://schemas.microsoft.com/office/powerpoint/2010/main" val="193959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338060" cy="4402836"/>
          </a:xfrm>
          <a:prstGeom prst="rect">
            <a:avLst/>
          </a:prstGeom>
        </p:spPr>
      </p:pic>
      <p:sp>
        <p:nvSpPr>
          <p:cNvPr id="6" name="Rectangle 5"/>
          <p:cNvSpPr/>
          <p:nvPr/>
        </p:nvSpPr>
        <p:spPr>
          <a:xfrm>
            <a:off x="1" y="4366055"/>
            <a:ext cx="12191999" cy="2491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Gill Sans MT" panose="020B0502020104020203" pitchFamily="34" charset="0"/>
            </a:endParaRPr>
          </a:p>
        </p:txBody>
      </p:sp>
      <p:sp>
        <p:nvSpPr>
          <p:cNvPr id="7" name="Title 3"/>
          <p:cNvSpPr txBox="1">
            <a:spLocks/>
          </p:cNvSpPr>
          <p:nvPr/>
        </p:nvSpPr>
        <p:spPr>
          <a:xfrm>
            <a:off x="10293" y="4710145"/>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lvl="0">
              <a:defRPr/>
            </a:pPr>
            <a:r>
              <a:rPr lang="en-US" sz="4800" dirty="0">
                <a:solidFill>
                  <a:schemeClr val="bg2">
                    <a:lumMod val="50000"/>
                  </a:schemeClr>
                </a:solidFill>
                <a:latin typeface="Gill Sans MT" panose="020B0502020104020203" pitchFamily="34" charset="0"/>
              </a:rPr>
              <a:t>Carbon Storage and Sequestration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060" y="748898"/>
            <a:ext cx="2857500" cy="1905000"/>
          </a:xfrm>
          <a:prstGeom prst="rect">
            <a:avLst/>
          </a:prstGeom>
        </p:spPr>
      </p:pic>
      <p:pic>
        <p:nvPicPr>
          <p:cNvPr id="9" name="Picture 8"/>
          <p:cNvPicPr>
            <a:picLocks noChangeAspect="1"/>
          </p:cNvPicPr>
          <p:nvPr/>
        </p:nvPicPr>
        <p:blipFill rotWithShape="1">
          <a:blip r:embed="rId4"/>
          <a:srcRect l="26240" t="-626" r="-26240" b="626"/>
          <a:stretch/>
        </p:blipFill>
        <p:spPr>
          <a:xfrm>
            <a:off x="7338060" y="-35280"/>
            <a:ext cx="6606540" cy="4401335"/>
          </a:xfrm>
          <a:prstGeom prst="rect">
            <a:avLst/>
          </a:prstGeom>
        </p:spPr>
      </p:pic>
    </p:spTree>
    <p:extLst>
      <p:ext uri="{BB962C8B-B14F-4D97-AF65-F5344CB8AC3E}">
        <p14:creationId xmlns:p14="http://schemas.microsoft.com/office/powerpoint/2010/main" val="1365262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236" r="29066" b="2338"/>
          <a:stretch/>
        </p:blipFill>
        <p:spPr>
          <a:xfrm rot="5400000">
            <a:off x="6644041" y="3333799"/>
            <a:ext cx="1463130" cy="2376997"/>
          </a:xfrm>
          <a:prstGeom prst="rect">
            <a:avLst/>
          </a:prstGeom>
        </p:spPr>
      </p:pic>
      <p:pic>
        <p:nvPicPr>
          <p:cNvPr id="4" name="Picture 3"/>
          <p:cNvPicPr>
            <a:picLocks noChangeAspect="1"/>
          </p:cNvPicPr>
          <p:nvPr/>
        </p:nvPicPr>
        <p:blipFill rotWithShape="1">
          <a:blip r:embed="rId4"/>
          <a:srcRect t="7863" r="63143"/>
          <a:stretch/>
        </p:blipFill>
        <p:spPr>
          <a:xfrm>
            <a:off x="2293302" y="5411277"/>
            <a:ext cx="2822165" cy="1421730"/>
          </a:xfrm>
          <a:prstGeom prst="rect">
            <a:avLst/>
          </a:prstGeom>
        </p:spPr>
      </p:pic>
      <p:pic>
        <p:nvPicPr>
          <p:cNvPr id="5" name="Picture 4"/>
          <p:cNvPicPr>
            <a:picLocks noChangeAspect="1"/>
          </p:cNvPicPr>
          <p:nvPr/>
        </p:nvPicPr>
        <p:blipFill>
          <a:blip r:embed="rId3"/>
          <a:stretch>
            <a:fillRect/>
          </a:stretch>
        </p:blipFill>
        <p:spPr>
          <a:xfrm>
            <a:off x="2602819" y="2806819"/>
            <a:ext cx="2325796" cy="2464419"/>
          </a:xfrm>
          <a:prstGeom prst="rect">
            <a:avLst/>
          </a:prstGeom>
        </p:spPr>
      </p:pic>
      <p:cxnSp>
        <p:nvCxnSpPr>
          <p:cNvPr id="8" name="Straight Arrow Connector 7"/>
          <p:cNvCxnSpPr/>
          <p:nvPr/>
        </p:nvCxnSpPr>
        <p:spPr>
          <a:xfrm>
            <a:off x="1307151" y="2253032"/>
            <a:ext cx="1339269" cy="120167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192" y="4098322"/>
            <a:ext cx="1526692" cy="1312955"/>
          </a:xfrm>
          <a:prstGeom prst="rect">
            <a:avLst/>
          </a:prstGeom>
        </p:spPr>
      </p:pic>
      <p:sp>
        <p:nvSpPr>
          <p:cNvPr id="11" name="Rectangle 10"/>
          <p:cNvSpPr/>
          <p:nvPr/>
        </p:nvSpPr>
        <p:spPr>
          <a:xfrm>
            <a:off x="3458336" y="1169309"/>
            <a:ext cx="124880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a:t>
            </a:r>
            <a:r>
              <a:rPr lang="en-US" sz="5400" b="1" cap="none" spc="0" baseline="-2500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flipH="1">
            <a:off x="831473" y="1490121"/>
            <a:ext cx="1266747"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a:t>
            </a:r>
            <a:r>
              <a:rPr lang="en-US" sz="5400" b="1" cap="none" spc="0" baseline="-2500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flipH="1">
            <a:off x="2323996" y="2023528"/>
            <a:ext cx="1266747"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a:t>
            </a:r>
            <a:r>
              <a:rPr lang="en-US" sz="5400" b="1" cap="none" spc="0" baseline="-2500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cxnSp>
        <p:nvCxnSpPr>
          <p:cNvPr id="21" name="Straight Arrow Connector 20"/>
          <p:cNvCxnSpPr/>
          <p:nvPr/>
        </p:nvCxnSpPr>
        <p:spPr>
          <a:xfrm>
            <a:off x="2754331" y="2840129"/>
            <a:ext cx="342006" cy="37533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765717" y="2068261"/>
            <a:ext cx="211044" cy="878597"/>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871239" y="5271238"/>
            <a:ext cx="409816" cy="629656"/>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704385" y="5253862"/>
            <a:ext cx="96294" cy="99453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135661" y="5220301"/>
            <a:ext cx="443663" cy="86617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4"/>
          <a:srcRect t="7863" r="63143"/>
          <a:stretch/>
        </p:blipFill>
        <p:spPr>
          <a:xfrm>
            <a:off x="6187107" y="5375609"/>
            <a:ext cx="3801507" cy="1421730"/>
          </a:xfrm>
          <a:prstGeom prst="rect">
            <a:avLst/>
          </a:prstGeom>
        </p:spPr>
      </p:pic>
      <p:sp>
        <p:nvSpPr>
          <p:cNvPr id="36" name="Rectangle 35"/>
          <p:cNvSpPr/>
          <p:nvPr/>
        </p:nvSpPr>
        <p:spPr>
          <a:xfrm>
            <a:off x="10389018" y="2736910"/>
            <a:ext cx="124880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a:t>
            </a:r>
            <a:r>
              <a:rPr lang="en-US" sz="5400" b="1" cap="none" spc="0" baseline="-2500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37" name="Rectangle 36"/>
          <p:cNvSpPr/>
          <p:nvPr/>
        </p:nvSpPr>
        <p:spPr>
          <a:xfrm flipH="1">
            <a:off x="7778525" y="1390649"/>
            <a:ext cx="1266747"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a:t>
            </a:r>
            <a:r>
              <a:rPr lang="en-US" sz="5400" b="1" cap="none" spc="0" baseline="-2500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38" name="Rectangle 37"/>
          <p:cNvSpPr/>
          <p:nvPr/>
        </p:nvSpPr>
        <p:spPr>
          <a:xfrm flipH="1">
            <a:off x="10326304" y="1310147"/>
            <a:ext cx="1266747"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CO</a:t>
            </a:r>
            <a:r>
              <a:rPr lang="en-US" sz="5400" b="1" cap="none" spc="0" baseline="-2500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cxnSp>
        <p:nvCxnSpPr>
          <p:cNvPr id="39" name="Straight Arrow Connector 38"/>
          <p:cNvCxnSpPr/>
          <p:nvPr/>
        </p:nvCxnSpPr>
        <p:spPr>
          <a:xfrm flipV="1">
            <a:off x="7292270" y="2736910"/>
            <a:ext cx="795590" cy="782492"/>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000001" y="2149246"/>
            <a:ext cx="2238824" cy="174961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9060858" y="3781986"/>
            <a:ext cx="1847332" cy="230448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Title 3"/>
          <p:cNvSpPr txBox="1">
            <a:spLocks/>
          </p:cNvSpPr>
          <p:nvPr/>
        </p:nvSpPr>
        <p:spPr>
          <a:xfrm>
            <a:off x="87854" y="18529"/>
            <a:ext cx="5027613"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lvl="0">
              <a:defRPr/>
            </a:pPr>
            <a:r>
              <a:rPr lang="en-US" sz="4800" dirty="0">
                <a:solidFill>
                  <a:schemeClr val="bg2">
                    <a:lumMod val="50000"/>
                  </a:schemeClr>
                </a:solidFill>
                <a:latin typeface="Gill Sans MT" panose="020B0502020104020203" pitchFamily="34" charset="0"/>
              </a:rPr>
              <a:t>Carbon Stored</a:t>
            </a:r>
          </a:p>
        </p:txBody>
      </p:sp>
      <p:sp>
        <p:nvSpPr>
          <p:cNvPr id="59" name="Title 3"/>
          <p:cNvSpPr txBox="1">
            <a:spLocks/>
          </p:cNvSpPr>
          <p:nvPr/>
        </p:nvSpPr>
        <p:spPr>
          <a:xfrm>
            <a:off x="6921273" y="-4300"/>
            <a:ext cx="5027613"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lvl="0">
              <a:defRPr/>
            </a:pPr>
            <a:r>
              <a:rPr lang="en-US" sz="4800" dirty="0">
                <a:solidFill>
                  <a:schemeClr val="bg2">
                    <a:lumMod val="50000"/>
                  </a:schemeClr>
                </a:solidFill>
                <a:latin typeface="Gill Sans MT" panose="020B0502020104020203" pitchFamily="34" charset="0"/>
              </a:rPr>
              <a:t>Carbon Emitted</a:t>
            </a:r>
          </a:p>
        </p:txBody>
      </p:sp>
    </p:spTree>
    <p:extLst>
      <p:ext uri="{BB962C8B-B14F-4D97-AF65-F5344CB8AC3E}">
        <p14:creationId xmlns:p14="http://schemas.microsoft.com/office/powerpoint/2010/main" val="17060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838C59C-D894-4BA5-9603-FCE8F3DD260B}"/>
              </a:ext>
            </a:extLst>
          </p:cNvPr>
          <p:cNvGraphicFramePr>
            <a:graphicFrameLocks/>
          </p:cNvGraphicFramePr>
          <p:nvPr>
            <p:extLst>
              <p:ext uri="{D42A27DB-BD31-4B8C-83A1-F6EECF244321}">
                <p14:modId xmlns:p14="http://schemas.microsoft.com/office/powerpoint/2010/main" val="194117417"/>
              </p:ext>
            </p:extLst>
          </p:nvPr>
        </p:nvGraphicFramePr>
        <p:xfrm>
          <a:off x="758283" y="144966"/>
          <a:ext cx="9445083"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8314330" y="4785963"/>
            <a:ext cx="1702442" cy="13235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t>Equal to</a:t>
            </a:r>
          </a:p>
          <a:p>
            <a:pPr algn="ctr"/>
            <a:r>
              <a:rPr lang="en-US" sz="1600" b="1" dirty="0"/>
              <a:t>51,639 </a:t>
            </a:r>
            <a:r>
              <a:rPr lang="en-US" sz="1600" dirty="0"/>
              <a:t>passenger vehicles per year</a:t>
            </a:r>
          </a:p>
        </p:txBody>
      </p:sp>
      <p:sp>
        <p:nvSpPr>
          <p:cNvPr id="13" name="TextBox 12"/>
          <p:cNvSpPr txBox="1"/>
          <p:nvPr/>
        </p:nvSpPr>
        <p:spPr>
          <a:xfrm>
            <a:off x="3039677" y="5874717"/>
            <a:ext cx="7214838" cy="400110"/>
          </a:xfrm>
          <a:prstGeom prst="rect">
            <a:avLst/>
          </a:prstGeom>
          <a:solidFill>
            <a:schemeClr val="bg1"/>
          </a:solidFill>
        </p:spPr>
        <p:txBody>
          <a:bodyPr wrap="square" rtlCol="0">
            <a:spAutoFit/>
          </a:bodyPr>
          <a:lstStyle/>
          <a:p>
            <a:r>
              <a:rPr lang="en-US" sz="2000" dirty="0">
                <a:latin typeface="Gill Sans MT" panose="020B0502020104020203" pitchFamily="34" charset="0"/>
              </a:rPr>
              <a:t>Sprawl				              	 Growth within boundaries</a:t>
            </a:r>
          </a:p>
        </p:txBody>
      </p:sp>
      <p:sp>
        <p:nvSpPr>
          <p:cNvPr id="14" name="TextBox 13"/>
          <p:cNvSpPr txBox="1"/>
          <p:nvPr/>
        </p:nvSpPr>
        <p:spPr>
          <a:xfrm>
            <a:off x="3856537" y="2717795"/>
            <a:ext cx="1637533" cy="13235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t>Equal to</a:t>
            </a:r>
          </a:p>
          <a:p>
            <a:pPr algn="ctr"/>
            <a:r>
              <a:rPr lang="en-US" sz="1600" b="1" dirty="0"/>
              <a:t>164,150 </a:t>
            </a:r>
            <a:r>
              <a:rPr lang="en-US" sz="1600" dirty="0"/>
              <a:t>passenger vehicles per year</a:t>
            </a:r>
          </a:p>
        </p:txBody>
      </p:sp>
      <p:pic>
        <p:nvPicPr>
          <p:cNvPr id="19" name="Picture 18">
            <a:extLst>
              <a:ext uri="{FF2B5EF4-FFF2-40B4-BE49-F238E27FC236}">
                <a16:creationId xmlns:a16="http://schemas.microsoft.com/office/drawing/2014/main" id="{8E51DCB6-8EEB-4C7E-979A-E65A06D48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849" y="2037411"/>
            <a:ext cx="767292" cy="740354"/>
          </a:xfrm>
          <a:prstGeom prst="rect">
            <a:avLst/>
          </a:prstGeom>
        </p:spPr>
      </p:pic>
      <p:pic>
        <p:nvPicPr>
          <p:cNvPr id="21" name="Picture 20">
            <a:extLst>
              <a:ext uri="{FF2B5EF4-FFF2-40B4-BE49-F238E27FC236}">
                <a16:creationId xmlns:a16="http://schemas.microsoft.com/office/drawing/2014/main" id="{FCF4BC07-2DD5-402C-8244-3D3D1477D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393" y="4137135"/>
            <a:ext cx="767295" cy="740354"/>
          </a:xfrm>
          <a:prstGeom prst="rect">
            <a:avLst/>
          </a:prstGeom>
        </p:spPr>
      </p:pic>
      <p:sp>
        <p:nvSpPr>
          <p:cNvPr id="22" name="Rectangle 21"/>
          <p:cNvSpPr/>
          <p:nvPr/>
        </p:nvSpPr>
        <p:spPr>
          <a:xfrm>
            <a:off x="6055999" y="2107580"/>
            <a:ext cx="3667864" cy="24658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Land protected from compact growth has climate change implications </a:t>
            </a:r>
          </a:p>
          <a:p>
            <a:pPr algn="ctr"/>
            <a:r>
              <a:rPr lang="en-US" dirty="0">
                <a:solidFill>
                  <a:schemeClr val="bg2">
                    <a:lumMod val="10000"/>
                  </a:schemeClr>
                </a:solidFill>
              </a:rPr>
              <a:t>equivalent to getting </a:t>
            </a:r>
            <a:r>
              <a:rPr lang="en-US" b="1" dirty="0">
                <a:solidFill>
                  <a:schemeClr val="bg2">
                    <a:lumMod val="10000"/>
                  </a:schemeClr>
                </a:solidFill>
              </a:rPr>
              <a:t>112,000 cars off the road</a:t>
            </a:r>
            <a:r>
              <a:rPr lang="en-US" dirty="0">
                <a:solidFill>
                  <a:schemeClr val="bg2">
                    <a:lumMod val="10000"/>
                  </a:schemeClr>
                </a:solidFill>
              </a:rPr>
              <a:t>!</a:t>
            </a:r>
          </a:p>
          <a:p>
            <a:pPr algn="ctr"/>
            <a:endParaRPr lang="en-US" dirty="0"/>
          </a:p>
        </p:txBody>
      </p:sp>
    </p:spTree>
    <p:extLst>
      <p:ext uri="{BB962C8B-B14F-4D97-AF65-F5344CB8AC3E}">
        <p14:creationId xmlns:p14="http://schemas.microsoft.com/office/powerpoint/2010/main" val="14246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44301" y="4803050"/>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accent1">
                    <a:lumMod val="75000"/>
                  </a:schemeClr>
                </a:solidFill>
                <a:effectLst/>
                <a:uLnTx/>
                <a:uFillTx/>
                <a:latin typeface="Gill Sans MT" panose="020B0502020104020203" pitchFamily="34" charset="0"/>
              </a:rPr>
              <a:t>Groundwater Recharge</a:t>
            </a:r>
          </a:p>
        </p:txBody>
      </p:sp>
      <p:sp>
        <p:nvSpPr>
          <p:cNvPr id="3" name="TextBox 2"/>
          <p:cNvSpPr txBox="1"/>
          <p:nvPr/>
        </p:nvSpPr>
        <p:spPr>
          <a:xfrm>
            <a:off x="223126" y="5465831"/>
            <a:ext cx="10560909" cy="341632"/>
          </a:xfrm>
          <a:prstGeom prst="rect">
            <a:avLst/>
          </a:prstGeom>
          <a:noFill/>
        </p:spPr>
        <p:txBody>
          <a:bodyPr wrap="square" rtlCol="0">
            <a:spAutoFit/>
          </a:bodyPr>
          <a:lstStyle/>
          <a:p>
            <a:pPr lvl="0">
              <a:lnSpc>
                <a:spcPct val="90000"/>
              </a:lnSpc>
              <a:spcBef>
                <a:spcPct val="0"/>
              </a:spcBef>
              <a:defRPr/>
            </a:pPr>
            <a:r>
              <a:rPr lang="en-US" dirty="0">
                <a:solidFill>
                  <a:schemeClr val="accent1">
                    <a:lumMod val="75000"/>
                  </a:schemeClr>
                </a:solidFill>
                <a:latin typeface="Gill Sans MT" panose="020B0502020104020203" pitchFamily="34" charset="0"/>
              </a:rPr>
              <a:t>Water Supply and Quality Impacts</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l="312" t="37414" r="-312" b="8017"/>
          <a:stretch/>
        </p:blipFill>
        <p:spPr>
          <a:xfrm>
            <a:off x="-1" y="0"/>
            <a:ext cx="12230101" cy="4366056"/>
          </a:xfrm>
          <a:prstGeom prst="rect">
            <a:avLst/>
          </a:prstGeom>
        </p:spPr>
      </p:pic>
    </p:spTree>
    <p:extLst>
      <p:ext uri="{BB962C8B-B14F-4D97-AF65-F5344CB8AC3E}">
        <p14:creationId xmlns:p14="http://schemas.microsoft.com/office/powerpoint/2010/main" val="423416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284"/>
          <a:stretch/>
        </p:blipFill>
        <p:spPr>
          <a:xfrm>
            <a:off x="338137" y="3004457"/>
            <a:ext cx="11555310" cy="3335382"/>
          </a:xfrm>
          <a:prstGeom prst="rect">
            <a:avLst/>
          </a:prstGeom>
        </p:spPr>
      </p:pic>
      <p:sp>
        <p:nvSpPr>
          <p:cNvPr id="5" name="Arrow: Down 4"/>
          <p:cNvSpPr/>
          <p:nvPr/>
        </p:nvSpPr>
        <p:spPr>
          <a:xfrm>
            <a:off x="2613249" y="2047139"/>
            <a:ext cx="899651" cy="1818638"/>
          </a:xfrm>
          <a:prstGeom prst="downArrow">
            <a:avLst/>
          </a:prstGeom>
          <a:solidFill>
            <a:srgbClr val="34DB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482049" y="818999"/>
            <a:ext cx="1162050" cy="1123950"/>
          </a:xfrm>
          <a:prstGeom prst="rect">
            <a:avLst/>
          </a:prstGeom>
        </p:spPr>
      </p:pic>
      <p:pic>
        <p:nvPicPr>
          <p:cNvPr id="8" name="Picture 7"/>
          <p:cNvPicPr>
            <a:picLocks noChangeAspect="1"/>
          </p:cNvPicPr>
          <p:nvPr/>
        </p:nvPicPr>
        <p:blipFill>
          <a:blip r:embed="rId3"/>
          <a:stretch>
            <a:fillRect/>
          </a:stretch>
        </p:blipFill>
        <p:spPr>
          <a:xfrm>
            <a:off x="4444896" y="818999"/>
            <a:ext cx="1162050" cy="1123950"/>
          </a:xfrm>
          <a:prstGeom prst="rect">
            <a:avLst/>
          </a:prstGeom>
        </p:spPr>
      </p:pic>
      <p:pic>
        <p:nvPicPr>
          <p:cNvPr id="9" name="Picture 8"/>
          <p:cNvPicPr>
            <a:picLocks noChangeAspect="1"/>
          </p:cNvPicPr>
          <p:nvPr/>
        </p:nvPicPr>
        <p:blipFill>
          <a:blip r:embed="rId4"/>
          <a:stretch>
            <a:fillRect/>
          </a:stretch>
        </p:blipFill>
        <p:spPr>
          <a:xfrm>
            <a:off x="3905356" y="2047139"/>
            <a:ext cx="2775362" cy="2055824"/>
          </a:xfrm>
          <a:prstGeom prst="rect">
            <a:avLst/>
          </a:prstGeom>
        </p:spPr>
      </p:pic>
    </p:spTree>
    <p:extLst>
      <p:ext uri="{BB962C8B-B14F-4D97-AF65-F5344CB8AC3E}">
        <p14:creationId xmlns:p14="http://schemas.microsoft.com/office/powerpoint/2010/main" val="33258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1651904597"/>
              </p:ext>
            </p:extLst>
          </p:nvPr>
        </p:nvGraphicFramePr>
        <p:xfrm>
          <a:off x="188127" y="267677"/>
          <a:ext cx="10245969" cy="597877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340296" y="4406461"/>
            <a:ext cx="1767203" cy="1314402"/>
            <a:chOff x="1312753" y="4406461"/>
            <a:chExt cx="1767203" cy="1314402"/>
          </a:xfrm>
        </p:grpSpPr>
        <p:pic>
          <p:nvPicPr>
            <p:cNvPr id="4" name="Picture 3"/>
            <p:cNvPicPr>
              <a:picLocks noChangeAspect="1"/>
            </p:cNvPicPr>
            <p:nvPr/>
          </p:nvPicPr>
          <p:blipFill rotWithShape="1">
            <a:blip r:embed="rId4"/>
            <a:srcRect l="16981" t="22076" r="18491" b="16793"/>
            <a:stretch/>
          </p:blipFill>
          <p:spPr>
            <a:xfrm>
              <a:off x="1582615" y="5087817"/>
              <a:ext cx="668215" cy="633046"/>
            </a:xfrm>
            <a:prstGeom prst="rect">
              <a:avLst/>
            </a:prstGeom>
          </p:spPr>
        </p:pic>
        <p:sp>
          <p:nvSpPr>
            <p:cNvPr id="5" name="TextBox 4"/>
            <p:cNvSpPr txBox="1"/>
            <p:nvPr/>
          </p:nvSpPr>
          <p:spPr>
            <a:xfrm>
              <a:off x="1312753" y="4406461"/>
              <a:ext cx="1767203" cy="738664"/>
            </a:xfrm>
            <a:prstGeom prst="rect">
              <a:avLst/>
            </a:prstGeom>
            <a:noFill/>
          </p:spPr>
          <p:txBody>
            <a:bodyPr wrap="square" rtlCol="0">
              <a:spAutoFit/>
            </a:bodyPr>
            <a:lstStyle/>
            <a:p>
              <a:pPr algn="ctr"/>
              <a:r>
                <a:rPr lang="en-US" sz="1400" dirty="0"/>
                <a:t>Equal water use for </a:t>
              </a:r>
              <a:r>
                <a:rPr lang="en-US" sz="1400" b="1" dirty="0"/>
                <a:t>107,000</a:t>
              </a:r>
              <a:r>
                <a:rPr lang="en-US" sz="1400" dirty="0"/>
                <a:t> households per year</a:t>
              </a:r>
            </a:p>
          </p:txBody>
        </p:sp>
      </p:grpSp>
      <p:pic>
        <p:nvPicPr>
          <p:cNvPr id="1026" name="Picture 2" descr="Image result for water drople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5244" y="5282406"/>
            <a:ext cx="243868" cy="2438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water drople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331" y="5361308"/>
            <a:ext cx="243868" cy="2438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685662" y="1154430"/>
            <a:ext cx="3961258" cy="293751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Land protected from compact growth protects the potential for annual recharge equivalent to </a:t>
            </a:r>
          </a:p>
          <a:p>
            <a:pPr algn="ctr"/>
            <a:r>
              <a:rPr lang="en-US" dirty="0">
                <a:solidFill>
                  <a:schemeClr val="bg2">
                    <a:lumMod val="10000"/>
                  </a:schemeClr>
                </a:solidFill>
              </a:rPr>
              <a:t>reducing water used by 65,000 households!</a:t>
            </a:r>
          </a:p>
          <a:p>
            <a:pPr algn="ctr"/>
            <a:endParaRPr lang="en-US" dirty="0"/>
          </a:p>
        </p:txBody>
      </p:sp>
      <p:sp>
        <p:nvSpPr>
          <p:cNvPr id="15" name="TextBox 14"/>
          <p:cNvSpPr txBox="1"/>
          <p:nvPr/>
        </p:nvSpPr>
        <p:spPr>
          <a:xfrm>
            <a:off x="1223898" y="5858831"/>
            <a:ext cx="8423022" cy="400110"/>
          </a:xfrm>
          <a:prstGeom prst="rect">
            <a:avLst/>
          </a:prstGeom>
          <a:solidFill>
            <a:schemeClr val="bg1"/>
          </a:solidFill>
        </p:spPr>
        <p:txBody>
          <a:bodyPr wrap="square" rtlCol="0">
            <a:spAutoFit/>
          </a:bodyPr>
          <a:lstStyle/>
          <a:p>
            <a:r>
              <a:rPr lang="en-US" sz="2000" dirty="0">
                <a:latin typeface="Gill Sans MT" panose="020B0502020104020203" pitchFamily="34" charset="0"/>
              </a:rPr>
              <a:t>Sprawl					                          Growth within boundaries </a:t>
            </a:r>
          </a:p>
        </p:txBody>
      </p:sp>
    </p:spTree>
    <p:extLst>
      <p:ext uri="{BB962C8B-B14F-4D97-AF65-F5344CB8AC3E}">
        <p14:creationId xmlns:p14="http://schemas.microsoft.com/office/powerpoint/2010/main" val="38944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2964180" cy="4416752"/>
          </a:xfrm>
          <a:prstGeom prst="rect">
            <a:avLst/>
          </a:prstGeom>
        </p:spPr>
      </p:pic>
      <p:sp>
        <p:nvSpPr>
          <p:cNvPr id="7" name="Title 3"/>
          <p:cNvSpPr txBox="1">
            <a:spLocks/>
          </p:cNvSpPr>
          <p:nvPr/>
        </p:nvSpPr>
        <p:spPr>
          <a:xfrm>
            <a:off x="223131" y="4661159"/>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lvl="0">
              <a:defRPr/>
            </a:pPr>
            <a:r>
              <a:rPr kumimoji="0" lang="en-US" sz="4800" b="1" i="0" u="none" strike="noStrike" kern="1200" cap="none" spc="0" normalizeH="0" baseline="0" noProof="0" dirty="0">
                <a:ln>
                  <a:noFill/>
                </a:ln>
                <a:solidFill>
                  <a:schemeClr val="accent1">
                    <a:lumMod val="75000"/>
                  </a:schemeClr>
                </a:solidFill>
                <a:effectLst/>
                <a:uLnTx/>
                <a:uFillTx/>
                <a:latin typeface="Gill Sans MT" panose="020B0502020104020203" pitchFamily="34" charset="0"/>
              </a:rPr>
              <a:t>Water </a:t>
            </a:r>
            <a:r>
              <a:rPr lang="en-US" sz="4800" dirty="0">
                <a:solidFill>
                  <a:schemeClr val="accent1">
                    <a:lumMod val="75000"/>
                  </a:schemeClr>
                </a:solidFill>
                <a:latin typeface="Gill Sans MT" panose="020B0502020104020203" pitchFamily="34" charset="0"/>
              </a:rPr>
              <a:t>Hazard Risk Reduction</a:t>
            </a:r>
            <a:endParaRPr kumimoji="0" lang="en-US" sz="4800" b="1" i="0" u="none" strike="noStrike" kern="1200" cap="none" spc="0" normalizeH="0" baseline="0" noProof="0" dirty="0">
              <a:ln>
                <a:noFill/>
              </a:ln>
              <a:solidFill>
                <a:schemeClr val="accent1">
                  <a:lumMod val="75000"/>
                </a:schemeClr>
              </a:solidFill>
              <a:effectLst/>
              <a:uLnTx/>
              <a:uFillTx/>
              <a:latin typeface="Gill Sans MT" panose="020B0502020104020203"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561"/>
          <a:stretch/>
        </p:blipFill>
        <p:spPr>
          <a:xfrm>
            <a:off x="7464904" y="0"/>
            <a:ext cx="2439748" cy="4400454"/>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9876"/>
          <a:stretch/>
        </p:blipFill>
        <p:spPr>
          <a:xfrm>
            <a:off x="2964181" y="11059"/>
            <a:ext cx="4625339" cy="4400454"/>
          </a:xfrm>
          <a:prstGeom prst="rect">
            <a:avLst/>
          </a:prstGeom>
        </p:spPr>
      </p:pic>
    </p:spTree>
    <p:extLst>
      <p:ext uri="{BB962C8B-B14F-4D97-AF65-F5344CB8AC3E}">
        <p14:creationId xmlns:p14="http://schemas.microsoft.com/office/powerpoint/2010/main" val="320045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032" r="21639"/>
          <a:stretch/>
        </p:blipFill>
        <p:spPr>
          <a:xfrm>
            <a:off x="378820" y="1325563"/>
            <a:ext cx="5325034" cy="2571347"/>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val="1913701895"/>
              </p:ext>
            </p:extLst>
          </p:nvPr>
        </p:nvGraphicFramePr>
        <p:xfrm>
          <a:off x="6082673" y="884744"/>
          <a:ext cx="5871850" cy="5861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p:cNvSpPr txBox="1">
            <a:spLocks/>
          </p:cNvSpPr>
          <p:nvPr/>
        </p:nvSpPr>
        <p:spPr>
          <a:xfrm>
            <a:off x="0" y="0"/>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75000"/>
                  </a:schemeClr>
                </a:solidFill>
                <a:effectLst/>
                <a:uLnTx/>
                <a:uFillTx/>
                <a:latin typeface="Gill Sans MT" panose="020B0502020104020203" pitchFamily="34" charset="0"/>
              </a:rPr>
              <a:t>Water Resource priority Areas</a:t>
            </a:r>
          </a:p>
          <a:p>
            <a:pPr marL="0" marR="0" lvl="0" indent="0" algn="l" defTabSz="914400" rtl="0" eaLnBrk="1" fontAlgn="auto" latinLnBrk="0" hangingPunct="1">
              <a:lnSpc>
                <a:spcPct val="90000"/>
              </a:lnSpc>
              <a:spcBef>
                <a:spcPct val="0"/>
              </a:spcBef>
              <a:spcAft>
                <a:spcPts val="0"/>
              </a:spcAft>
              <a:buClrTx/>
              <a:buSzTx/>
              <a:buFontTx/>
              <a:buNone/>
              <a:tabLst/>
              <a:defRPr/>
            </a:pPr>
            <a:r>
              <a:rPr lang="en-US" b="0" dirty="0">
                <a:solidFill>
                  <a:schemeClr val="accent1">
                    <a:lumMod val="75000"/>
                  </a:schemeClr>
                </a:solidFill>
                <a:latin typeface="Gill Sans MT" panose="020B0502020104020203" pitchFamily="34" charset="0"/>
              </a:rPr>
              <a:t>Floodplains</a:t>
            </a:r>
            <a:endParaRPr kumimoji="0" lang="en-US" b="0" i="0" u="none" strike="noStrike" kern="1200" cap="none" spc="0" normalizeH="0" baseline="0" noProof="0" dirty="0">
              <a:ln>
                <a:noFill/>
              </a:ln>
              <a:solidFill>
                <a:schemeClr val="accent1">
                  <a:lumMod val="75000"/>
                </a:schemeClr>
              </a:solidFill>
              <a:effectLst/>
              <a:uLnTx/>
              <a:uFillTx/>
              <a:latin typeface="Gill Sans MT" panose="020B0502020104020203" pitchFamily="34" charset="0"/>
            </a:endParaRPr>
          </a:p>
        </p:txBody>
      </p:sp>
      <p:sp>
        <p:nvSpPr>
          <p:cNvPr id="6" name="Rectangle 5"/>
          <p:cNvSpPr/>
          <p:nvPr/>
        </p:nvSpPr>
        <p:spPr>
          <a:xfrm>
            <a:off x="10060339" y="1885949"/>
            <a:ext cx="1894184" cy="4860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57807" y="2293312"/>
            <a:ext cx="2811092" cy="8815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750 fewer acres in the  floodplain urbanized</a:t>
            </a:r>
          </a:p>
          <a:p>
            <a:pPr algn="ctr"/>
            <a:endParaRPr lang="en-US" dirty="0"/>
          </a:p>
        </p:txBody>
      </p:sp>
      <p:sp>
        <p:nvSpPr>
          <p:cNvPr id="8" name="TextBox 7"/>
          <p:cNvSpPr txBox="1"/>
          <p:nvPr/>
        </p:nvSpPr>
        <p:spPr>
          <a:xfrm>
            <a:off x="6497637" y="6346518"/>
            <a:ext cx="5456886" cy="400110"/>
          </a:xfrm>
          <a:prstGeom prst="rect">
            <a:avLst/>
          </a:prstGeom>
          <a:solidFill>
            <a:schemeClr val="bg1"/>
          </a:solidFill>
        </p:spPr>
        <p:txBody>
          <a:bodyPr wrap="square" rtlCol="0">
            <a:spAutoFit/>
          </a:bodyPr>
          <a:lstStyle/>
          <a:p>
            <a:r>
              <a:rPr lang="en-US" sz="2000" dirty="0">
                <a:latin typeface="Gill Sans MT" panose="020B0502020104020203" pitchFamily="34" charset="0"/>
              </a:rPr>
              <a:t>Sprawl	        Growth within boundaries</a:t>
            </a:r>
          </a:p>
        </p:txBody>
      </p:sp>
    </p:spTree>
    <p:extLst>
      <p:ext uri="{BB962C8B-B14F-4D97-AF65-F5344CB8AC3E}">
        <p14:creationId xmlns:p14="http://schemas.microsoft.com/office/powerpoint/2010/main" val="420761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b="4504"/>
          <a:stretch/>
        </p:blipFill>
        <p:spPr>
          <a:xfrm>
            <a:off x="1" y="0"/>
            <a:ext cx="3047999" cy="4366055"/>
          </a:xfrm>
          <a:prstGeom prst="rect">
            <a:avLst/>
          </a:prstGeom>
        </p:spPr>
      </p:pic>
      <p:sp>
        <p:nvSpPr>
          <p:cNvPr id="7" name="Title 3"/>
          <p:cNvSpPr txBox="1">
            <a:spLocks/>
          </p:cNvSpPr>
          <p:nvPr/>
        </p:nvSpPr>
        <p:spPr>
          <a:xfrm>
            <a:off x="0" y="4661158"/>
            <a:ext cx="10834817"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accent6">
                    <a:lumMod val="75000"/>
                  </a:schemeClr>
                </a:solidFill>
                <a:effectLst/>
                <a:uLnTx/>
                <a:uFillTx/>
                <a:latin typeface="Gill Sans MT" panose="020B0502020104020203" pitchFamily="34" charset="0"/>
              </a:rPr>
              <a:t>Habitat for Terrestrial Vertebrates</a:t>
            </a:r>
          </a:p>
        </p:txBody>
      </p:sp>
      <p:sp>
        <p:nvSpPr>
          <p:cNvPr id="3" name="TextBox 2"/>
          <p:cNvSpPr txBox="1"/>
          <p:nvPr/>
        </p:nvSpPr>
        <p:spPr>
          <a:xfrm>
            <a:off x="0" y="5323939"/>
            <a:ext cx="1056090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6">
                    <a:lumMod val="75000"/>
                  </a:schemeClr>
                </a:solidFill>
                <a:effectLst/>
                <a:uLnTx/>
                <a:uFillTx/>
                <a:latin typeface="Gill Sans MT" panose="020B0502020104020203" pitchFamily="34" charset="0"/>
              </a:rPr>
              <a:t>Terrestrial Habitat Conservation</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7496" y="0"/>
            <a:ext cx="9154503" cy="4366055"/>
          </a:xfrm>
          <a:prstGeom prst="rect">
            <a:avLst/>
          </a:prstGeom>
        </p:spPr>
      </p:pic>
    </p:spTree>
    <p:extLst>
      <p:ext uri="{BB962C8B-B14F-4D97-AF65-F5344CB8AC3E}">
        <p14:creationId xmlns:p14="http://schemas.microsoft.com/office/powerpoint/2010/main" val="2360830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0800000" flipV="1">
            <a:off x="6217920" y="4801095"/>
            <a:ext cx="5974080" cy="954107"/>
          </a:xfrm>
          <a:prstGeom prst="rect">
            <a:avLst/>
          </a:prstGeom>
          <a:noFill/>
        </p:spPr>
        <p:txBody>
          <a:bodyPr wrap="square" rtlCol="0">
            <a:spAutoFit/>
          </a:bodyPr>
          <a:lstStyle/>
          <a:p>
            <a:r>
              <a:rPr lang="en-US" sz="2800" dirty="0">
                <a:latin typeface="Gill Sans MT" panose="020B0502020104020203" pitchFamily="34" charset="0"/>
              </a:rPr>
              <a:t>Success can be measured as what would have happened if we didn’t act</a:t>
            </a:r>
          </a:p>
        </p:txBody>
      </p:sp>
      <p:pic>
        <p:nvPicPr>
          <p:cNvPr id="6" name="Picture 5"/>
          <p:cNvPicPr>
            <a:picLocks noChangeAspect="1"/>
          </p:cNvPicPr>
          <p:nvPr/>
        </p:nvPicPr>
        <p:blipFill>
          <a:blip r:embed="rId3"/>
          <a:stretch>
            <a:fillRect/>
          </a:stretch>
        </p:blipFill>
        <p:spPr>
          <a:xfrm>
            <a:off x="898132" y="2531864"/>
            <a:ext cx="4705350" cy="3409950"/>
          </a:xfrm>
          <a:prstGeom prst="rect">
            <a:avLst/>
          </a:prstGeom>
        </p:spPr>
      </p:pic>
      <p:sp>
        <p:nvSpPr>
          <p:cNvPr id="8" name="TextBox 7"/>
          <p:cNvSpPr txBox="1"/>
          <p:nvPr/>
        </p:nvSpPr>
        <p:spPr>
          <a:xfrm>
            <a:off x="1336282" y="832102"/>
            <a:ext cx="3829050" cy="954107"/>
          </a:xfrm>
          <a:prstGeom prst="rect">
            <a:avLst/>
          </a:prstGeom>
          <a:noFill/>
        </p:spPr>
        <p:txBody>
          <a:bodyPr wrap="square" rtlCol="0">
            <a:spAutoFit/>
          </a:bodyPr>
          <a:lstStyle/>
          <a:p>
            <a:r>
              <a:rPr lang="en-US" sz="2800" dirty="0">
                <a:latin typeface="Gill Sans MT" panose="020B0502020104020203" pitchFamily="34" charset="0"/>
              </a:rPr>
              <a:t>Conservation successes in California</a:t>
            </a:r>
          </a:p>
        </p:txBody>
      </p:sp>
      <p:pic>
        <p:nvPicPr>
          <p:cNvPr id="2" name="Picture 1"/>
          <p:cNvPicPr>
            <a:picLocks noChangeAspect="1"/>
          </p:cNvPicPr>
          <p:nvPr/>
        </p:nvPicPr>
        <p:blipFill>
          <a:blip r:embed="rId4"/>
          <a:stretch>
            <a:fillRect/>
          </a:stretch>
        </p:blipFill>
        <p:spPr>
          <a:xfrm>
            <a:off x="5748142" y="635019"/>
            <a:ext cx="6271701" cy="3601820"/>
          </a:xfrm>
          <a:prstGeom prst="rect">
            <a:avLst/>
          </a:prstGeom>
        </p:spPr>
      </p:pic>
      <p:sp>
        <p:nvSpPr>
          <p:cNvPr id="3" name="Rectangle 2"/>
          <p:cNvSpPr/>
          <p:nvPr/>
        </p:nvSpPr>
        <p:spPr>
          <a:xfrm>
            <a:off x="9892727" y="4194286"/>
            <a:ext cx="2271776" cy="200055"/>
          </a:xfrm>
          <a:prstGeom prst="rect">
            <a:avLst/>
          </a:prstGeom>
        </p:spPr>
        <p:txBody>
          <a:bodyPr wrap="none">
            <a:spAutoFit/>
          </a:bodyPr>
          <a:lstStyle/>
          <a:p>
            <a:r>
              <a:rPr lang="en-US" sz="700" dirty="0"/>
              <a:t> Attribution 2.0 Generic (CC BY 2.0) by albedo20 via Flickr</a:t>
            </a:r>
          </a:p>
        </p:txBody>
      </p:sp>
      <p:sp>
        <p:nvSpPr>
          <p:cNvPr id="4" name="Rectangle 3"/>
          <p:cNvSpPr/>
          <p:nvPr/>
        </p:nvSpPr>
        <p:spPr>
          <a:xfrm>
            <a:off x="4407516" y="5941814"/>
            <a:ext cx="1268296" cy="184666"/>
          </a:xfrm>
          <a:prstGeom prst="rect">
            <a:avLst/>
          </a:prstGeom>
        </p:spPr>
        <p:txBody>
          <a:bodyPr wrap="none">
            <a:spAutoFit/>
          </a:bodyPr>
          <a:lstStyle/>
          <a:p>
            <a:r>
              <a:rPr lang="en-US" sz="600" i="1" dirty="0">
                <a:solidFill>
                  <a:srgbClr val="1B1818"/>
                </a:solidFill>
                <a:latin typeface="Crimson Text"/>
              </a:rPr>
              <a:t>California Historical Society exhibit</a:t>
            </a:r>
            <a:endParaRPr lang="en-US" sz="600" dirty="0"/>
          </a:p>
        </p:txBody>
      </p:sp>
    </p:spTree>
    <p:extLst>
      <p:ext uri="{BB962C8B-B14F-4D97-AF65-F5344CB8AC3E}">
        <p14:creationId xmlns:p14="http://schemas.microsoft.com/office/powerpoint/2010/main" val="68062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030866046"/>
              </p:ext>
            </p:extLst>
          </p:nvPr>
        </p:nvGraphicFramePr>
        <p:xfrm>
          <a:off x="6209935" y="3337891"/>
          <a:ext cx="5781261" cy="352010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rotWithShape="1">
          <a:blip r:embed="rId4"/>
          <a:srcRect l="12347" r="4428"/>
          <a:stretch/>
        </p:blipFill>
        <p:spPr>
          <a:xfrm>
            <a:off x="7223760" y="195812"/>
            <a:ext cx="3438144" cy="2899597"/>
          </a:xfrm>
          <a:prstGeom prst="rect">
            <a:avLst/>
          </a:prstGeom>
        </p:spPr>
      </p:pic>
      <p:sp>
        <p:nvSpPr>
          <p:cNvPr id="9" name="Rectangle 8"/>
          <p:cNvSpPr/>
          <p:nvPr/>
        </p:nvSpPr>
        <p:spPr>
          <a:xfrm>
            <a:off x="8577071" y="3031984"/>
            <a:ext cx="6096000" cy="184666"/>
          </a:xfrm>
          <a:prstGeom prst="rect">
            <a:avLst/>
          </a:prstGeom>
        </p:spPr>
        <p:txBody>
          <a:bodyPr wrap="square">
            <a:spAutoFit/>
          </a:bodyPr>
          <a:lstStyle/>
          <a:p>
            <a:r>
              <a:rPr lang="en-US" sz="600" dirty="0">
                <a:solidFill>
                  <a:schemeClr val="bg1">
                    <a:lumMod val="50000"/>
                  </a:schemeClr>
                </a:solidFill>
                <a:latin typeface="Gill Sans MT" panose="020B0502020104020203" pitchFamily="34" charset="0"/>
              </a:rPr>
              <a:t>Photo © Doug Brown / Flickr through a Creative Commons license.</a:t>
            </a:r>
          </a:p>
        </p:txBody>
      </p:sp>
      <p:pic>
        <p:nvPicPr>
          <p:cNvPr id="12" name="Picture 11"/>
          <p:cNvPicPr>
            <a:picLocks noChangeAspect="1"/>
          </p:cNvPicPr>
          <p:nvPr/>
        </p:nvPicPr>
        <p:blipFill>
          <a:blip r:embed="rId5"/>
          <a:stretch>
            <a:fillRect/>
          </a:stretch>
        </p:blipFill>
        <p:spPr>
          <a:xfrm>
            <a:off x="1233052" y="236355"/>
            <a:ext cx="3542702" cy="2838429"/>
          </a:xfrm>
          <a:prstGeom prst="rect">
            <a:avLst/>
          </a:prstGeom>
        </p:spPr>
      </p:pic>
      <p:sp>
        <p:nvSpPr>
          <p:cNvPr id="13" name="TextBox 12"/>
          <p:cNvSpPr txBox="1"/>
          <p:nvPr/>
        </p:nvSpPr>
        <p:spPr>
          <a:xfrm>
            <a:off x="3595110" y="3069438"/>
            <a:ext cx="2115753" cy="215444"/>
          </a:xfrm>
          <a:prstGeom prst="rect">
            <a:avLst/>
          </a:prstGeom>
          <a:noFill/>
        </p:spPr>
        <p:txBody>
          <a:bodyPr wrap="square" rtlCol="0">
            <a:spAutoFit/>
          </a:bodyPr>
          <a:lstStyle/>
          <a:p>
            <a:r>
              <a:rPr lang="en-US" sz="800" dirty="0"/>
              <a:t>Photo Source: CDWR</a:t>
            </a:r>
          </a:p>
        </p:txBody>
      </p:sp>
      <p:graphicFrame>
        <p:nvGraphicFramePr>
          <p:cNvPr id="14" name="Chart 13">
            <a:extLst>
              <a:ext uri="{FF2B5EF4-FFF2-40B4-BE49-F238E27FC236}">
                <a16:creationId xmlns:a16="http://schemas.microsoft.com/office/drawing/2014/main" id="{33293933-34C3-426C-B8B7-6985404B7F49}"/>
              </a:ext>
            </a:extLst>
          </p:cNvPr>
          <p:cNvGraphicFramePr>
            <a:graphicFrameLocks/>
          </p:cNvGraphicFramePr>
          <p:nvPr>
            <p:extLst>
              <p:ext uri="{D42A27DB-BD31-4B8C-83A1-F6EECF244321}">
                <p14:modId xmlns:p14="http://schemas.microsoft.com/office/powerpoint/2010/main" val="897154060"/>
              </p:ext>
            </p:extLst>
          </p:nvPr>
        </p:nvGraphicFramePr>
        <p:xfrm>
          <a:off x="-134157" y="3124317"/>
          <a:ext cx="5938234" cy="3684701"/>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p:cNvSpPr/>
          <p:nvPr/>
        </p:nvSpPr>
        <p:spPr>
          <a:xfrm>
            <a:off x="3004403" y="4648200"/>
            <a:ext cx="2811092" cy="859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~10,000 acres of habitat protected</a:t>
            </a:r>
          </a:p>
          <a:p>
            <a:pPr algn="ctr"/>
            <a:endParaRPr lang="en-US" dirty="0"/>
          </a:p>
        </p:txBody>
      </p:sp>
      <p:sp>
        <p:nvSpPr>
          <p:cNvPr id="18" name="Rectangle 17"/>
          <p:cNvSpPr/>
          <p:nvPr/>
        </p:nvSpPr>
        <p:spPr>
          <a:xfrm>
            <a:off x="9256358" y="3707132"/>
            <a:ext cx="2811092" cy="124586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~16,000 acres of habitat protected</a:t>
            </a:r>
          </a:p>
          <a:p>
            <a:pPr algn="ctr"/>
            <a:endParaRPr lang="en-US" dirty="0"/>
          </a:p>
        </p:txBody>
      </p:sp>
    </p:spTree>
    <p:extLst>
      <p:ext uri="{BB962C8B-B14F-4D97-AF65-F5344CB8AC3E}">
        <p14:creationId xmlns:p14="http://schemas.microsoft.com/office/powerpoint/2010/main" val="40207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a:ext>
            </a:extLst>
          </a:blip>
          <a:srcRect b="4391"/>
          <a:stretch/>
        </p:blipFill>
        <p:spPr>
          <a:xfrm>
            <a:off x="1" y="0"/>
            <a:ext cx="3047999" cy="4371233"/>
          </a:xfrm>
          <a:prstGeom prst="rect">
            <a:avLst/>
          </a:prstGeom>
        </p:spPr>
      </p:pic>
      <p:sp>
        <p:nvSpPr>
          <p:cNvPr id="7" name="Title 3"/>
          <p:cNvSpPr txBox="1">
            <a:spLocks/>
          </p:cNvSpPr>
          <p:nvPr/>
        </p:nvSpPr>
        <p:spPr>
          <a:xfrm>
            <a:off x="144302" y="4755754"/>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lvl="0">
              <a:defRPr/>
            </a:pPr>
            <a:r>
              <a:rPr lang="en-US" sz="4800" dirty="0">
                <a:solidFill>
                  <a:schemeClr val="accent6">
                    <a:lumMod val="75000"/>
                  </a:schemeClr>
                </a:solidFill>
                <a:latin typeface="Gill Sans MT" panose="020B0502020104020203" pitchFamily="34" charset="0"/>
              </a:rPr>
              <a:t>Habitat Priority Areas</a:t>
            </a:r>
          </a:p>
        </p:txBody>
      </p:sp>
      <p:sp>
        <p:nvSpPr>
          <p:cNvPr id="3" name="TextBox 2"/>
          <p:cNvSpPr txBox="1"/>
          <p:nvPr/>
        </p:nvSpPr>
        <p:spPr>
          <a:xfrm>
            <a:off x="144301" y="5448412"/>
            <a:ext cx="10560909" cy="369332"/>
          </a:xfrm>
          <a:prstGeom prst="rect">
            <a:avLst/>
          </a:prstGeom>
          <a:noFill/>
        </p:spPr>
        <p:txBody>
          <a:bodyPr wrap="square" rtlCol="0">
            <a:spAutoFit/>
          </a:bodyPr>
          <a:lstStyle/>
          <a:p>
            <a:pPr lvl="0">
              <a:defRPr/>
            </a:pPr>
            <a:r>
              <a:rPr lang="en-US" dirty="0">
                <a:solidFill>
                  <a:schemeClr val="accent6">
                    <a:lumMod val="75000"/>
                  </a:schemeClr>
                </a:solidFill>
                <a:latin typeface="Gill Sans MT" panose="020B0502020104020203" pitchFamily="34" charset="0"/>
              </a:rPr>
              <a:t>Terrestrial Habitat Conservation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885" b="-118"/>
          <a:stretch/>
        </p:blipFill>
        <p:spPr>
          <a:xfrm>
            <a:off x="2842211" y="0"/>
            <a:ext cx="9555579" cy="4371233"/>
          </a:xfrm>
          <a:prstGeom prst="rect">
            <a:avLst/>
          </a:prstGeom>
        </p:spPr>
      </p:pic>
    </p:spTree>
    <p:extLst>
      <p:ext uri="{BB962C8B-B14F-4D97-AF65-F5344CB8AC3E}">
        <p14:creationId xmlns:p14="http://schemas.microsoft.com/office/powerpoint/2010/main" val="2738605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169754756"/>
              </p:ext>
            </p:extLst>
          </p:nvPr>
        </p:nvGraphicFramePr>
        <p:xfrm>
          <a:off x="490330" y="310393"/>
          <a:ext cx="7666118" cy="578547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947216" y="1188720"/>
            <a:ext cx="2209232" cy="4907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90337" y="3973831"/>
            <a:ext cx="2466104" cy="12573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Compact growth saves 5000 acres that TNC may have otherwise needed to purchase</a:t>
            </a:r>
          </a:p>
          <a:p>
            <a:pPr algn="ctr"/>
            <a:endParaRPr lang="en-US" dirty="0"/>
          </a:p>
        </p:txBody>
      </p:sp>
      <p:sp>
        <p:nvSpPr>
          <p:cNvPr id="11" name="TextBox 10"/>
          <p:cNvSpPr txBox="1"/>
          <p:nvPr/>
        </p:nvSpPr>
        <p:spPr>
          <a:xfrm>
            <a:off x="1005840" y="5618810"/>
            <a:ext cx="5782624" cy="477054"/>
          </a:xfrm>
          <a:prstGeom prst="rect">
            <a:avLst/>
          </a:prstGeom>
          <a:solidFill>
            <a:schemeClr val="bg1"/>
          </a:solidFill>
        </p:spPr>
        <p:txBody>
          <a:bodyPr wrap="square" rtlCol="0">
            <a:spAutoFit/>
          </a:bodyPr>
          <a:lstStyle/>
          <a:p>
            <a:r>
              <a:rPr lang="en-US" sz="2000" dirty="0">
                <a:latin typeface="Gill Sans MT" panose="020B0502020104020203" pitchFamily="34" charset="0"/>
              </a:rPr>
              <a:t>     Sprawl	         Growth within boundaries</a:t>
            </a:r>
          </a:p>
          <a:p>
            <a:endParaRPr lang="en-US" sz="500" dirty="0">
              <a:latin typeface="Gill Sans MT" panose="020B0502020104020203" pitchFamily="34" charset="0"/>
            </a:endParaRPr>
          </a:p>
        </p:txBody>
      </p:sp>
      <p:pic>
        <p:nvPicPr>
          <p:cNvPr id="2" name="Picture 1"/>
          <p:cNvPicPr>
            <a:picLocks noChangeAspect="1"/>
          </p:cNvPicPr>
          <p:nvPr/>
        </p:nvPicPr>
        <p:blipFill>
          <a:blip r:embed="rId4"/>
          <a:stretch>
            <a:fillRect/>
          </a:stretch>
        </p:blipFill>
        <p:spPr>
          <a:xfrm>
            <a:off x="6331459" y="2121668"/>
            <a:ext cx="5590371" cy="2926583"/>
          </a:xfrm>
          <a:prstGeom prst="rect">
            <a:avLst/>
          </a:prstGeom>
        </p:spPr>
      </p:pic>
    </p:spTree>
    <p:extLst>
      <p:ext uri="{BB962C8B-B14F-4D97-AF65-F5344CB8AC3E}">
        <p14:creationId xmlns:p14="http://schemas.microsoft.com/office/powerpoint/2010/main" val="35633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0783" y="3305026"/>
            <a:ext cx="10470995" cy="923330"/>
          </a:xfrm>
          <a:prstGeom prst="rect">
            <a:avLst/>
          </a:prstGeom>
          <a:noFill/>
        </p:spPr>
        <p:txBody>
          <a:bodyPr wrap="square" rtlCol="0">
            <a:spAutoFit/>
          </a:bodyPr>
          <a:lstStyle/>
          <a:p>
            <a:r>
              <a:rPr lang="en-US" sz="3600" dirty="0">
                <a:solidFill>
                  <a:srgbClr val="00B0F0"/>
                </a:solidFill>
                <a:latin typeface="Gill Sans MT" panose="020B0502020104020203" pitchFamily="34" charset="0"/>
              </a:rPr>
              <a:t>Protects 800 acres of wetlands</a:t>
            </a:r>
          </a:p>
          <a:p>
            <a:endParaRPr lang="en-US" dirty="0"/>
          </a:p>
        </p:txBody>
      </p:sp>
      <p:sp>
        <p:nvSpPr>
          <p:cNvPr id="4" name="TextBox 3"/>
          <p:cNvSpPr txBox="1"/>
          <p:nvPr/>
        </p:nvSpPr>
        <p:spPr>
          <a:xfrm>
            <a:off x="548640" y="4428190"/>
            <a:ext cx="11723370" cy="923330"/>
          </a:xfrm>
          <a:prstGeom prst="rect">
            <a:avLst/>
          </a:prstGeom>
          <a:noFill/>
        </p:spPr>
        <p:txBody>
          <a:bodyPr wrap="square" rtlCol="0">
            <a:spAutoFit/>
          </a:bodyPr>
          <a:lstStyle/>
          <a:p>
            <a:r>
              <a:rPr lang="en-US" sz="3600" dirty="0">
                <a:solidFill>
                  <a:srgbClr val="FFC000"/>
                </a:solidFill>
                <a:latin typeface="Gill Sans MT" panose="020B0502020104020203" pitchFamily="34" charset="0"/>
              </a:rPr>
              <a:t>Keeps $8 million dollars of local agriculture in the economy</a:t>
            </a:r>
          </a:p>
          <a:p>
            <a:endParaRPr lang="en-US" dirty="0"/>
          </a:p>
        </p:txBody>
      </p:sp>
      <p:sp>
        <p:nvSpPr>
          <p:cNvPr id="5" name="TextBox 4"/>
          <p:cNvSpPr txBox="1"/>
          <p:nvPr/>
        </p:nvSpPr>
        <p:spPr>
          <a:xfrm>
            <a:off x="182881" y="2181862"/>
            <a:ext cx="11921490" cy="923330"/>
          </a:xfrm>
          <a:prstGeom prst="rect">
            <a:avLst/>
          </a:prstGeom>
          <a:noFill/>
        </p:spPr>
        <p:txBody>
          <a:bodyPr wrap="square" rtlCol="0">
            <a:spAutoFit/>
          </a:bodyPr>
          <a:lstStyle/>
          <a:p>
            <a:r>
              <a:rPr lang="en-US" sz="3600" dirty="0">
                <a:solidFill>
                  <a:schemeClr val="accent6">
                    <a:lumMod val="75000"/>
                  </a:schemeClr>
                </a:solidFill>
                <a:latin typeface="Gill Sans MT" panose="020B0502020104020203" pitchFamily="34" charset="0"/>
              </a:rPr>
              <a:t>Keeps 17,000 acres of land barrier free for wildlife movement</a:t>
            </a:r>
          </a:p>
          <a:p>
            <a:endParaRPr lang="en-US" dirty="0"/>
          </a:p>
        </p:txBody>
      </p:sp>
      <p:sp>
        <p:nvSpPr>
          <p:cNvPr id="6" name="TextBox 5"/>
          <p:cNvSpPr txBox="1"/>
          <p:nvPr/>
        </p:nvSpPr>
        <p:spPr>
          <a:xfrm>
            <a:off x="827884" y="1058698"/>
            <a:ext cx="10470995" cy="923330"/>
          </a:xfrm>
          <a:prstGeom prst="rect">
            <a:avLst/>
          </a:prstGeom>
          <a:noFill/>
        </p:spPr>
        <p:txBody>
          <a:bodyPr wrap="square" rtlCol="0">
            <a:spAutoFit/>
          </a:bodyPr>
          <a:lstStyle/>
          <a:p>
            <a:r>
              <a:rPr lang="en-US" sz="3600" dirty="0">
                <a:solidFill>
                  <a:schemeClr val="accent1">
                    <a:lumMod val="75000"/>
                  </a:schemeClr>
                </a:solidFill>
                <a:latin typeface="Gill Sans MT" panose="020B0502020104020203" pitchFamily="34" charset="0"/>
              </a:rPr>
              <a:t>Protects 5,000 acres in drinking water watersheds</a:t>
            </a:r>
          </a:p>
          <a:p>
            <a:endParaRPr lang="en-US" dirty="0"/>
          </a:p>
        </p:txBody>
      </p:sp>
      <p:sp>
        <p:nvSpPr>
          <p:cNvPr id="7" name="TextBox 6"/>
          <p:cNvSpPr txBox="1"/>
          <p:nvPr/>
        </p:nvSpPr>
        <p:spPr>
          <a:xfrm>
            <a:off x="0" y="193280"/>
            <a:ext cx="6720840" cy="553998"/>
          </a:xfrm>
          <a:prstGeom prst="rect">
            <a:avLst/>
          </a:prstGeom>
          <a:noFill/>
        </p:spPr>
        <p:txBody>
          <a:bodyPr wrap="square" rtlCol="0">
            <a:spAutoFit/>
          </a:bodyPr>
          <a:lstStyle/>
          <a:p>
            <a:r>
              <a:rPr lang="en-US" sz="3000" b="1" dirty="0">
                <a:latin typeface="Gill Sans MT" panose="020B0502020104020203" pitchFamily="34" charset="0"/>
              </a:rPr>
              <a:t>Compact growth in the Bay Area</a:t>
            </a:r>
          </a:p>
        </p:txBody>
      </p:sp>
    </p:spTree>
    <p:extLst>
      <p:ext uri="{BB962C8B-B14F-4D97-AF65-F5344CB8AC3E}">
        <p14:creationId xmlns:p14="http://schemas.microsoft.com/office/powerpoint/2010/main" val="392140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txBox="1">
            <a:spLocks/>
          </p:cNvSpPr>
          <p:nvPr/>
        </p:nvSpPr>
        <p:spPr>
          <a:xfrm>
            <a:off x="-32878" y="-68039"/>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bg1">
                    <a:lumMod val="65000"/>
                  </a:schemeClr>
                </a:solidFill>
                <a:effectLst/>
                <a:uLnTx/>
                <a:uFillTx/>
                <a:latin typeface="Gill Sans MT" panose="020B0502020104020203" pitchFamily="34" charset="0"/>
              </a:rPr>
              <a:t>Did this work?</a:t>
            </a:r>
            <a:endParaRPr kumimoji="0" lang="en-US" b="0" i="0" u="none" strike="noStrike" kern="1200" cap="none" spc="0" normalizeH="0" baseline="0" noProof="0" dirty="0">
              <a:ln>
                <a:noFill/>
              </a:ln>
              <a:solidFill>
                <a:schemeClr val="bg1">
                  <a:lumMod val="65000"/>
                </a:schemeClr>
              </a:solidFill>
              <a:effectLst/>
              <a:uLnTx/>
              <a:uFillTx/>
              <a:latin typeface="Gill Sans MT" panose="020B0502020104020203" pitchFamily="34" charset="0"/>
            </a:endParaRPr>
          </a:p>
        </p:txBody>
      </p:sp>
      <p:pic>
        <p:nvPicPr>
          <p:cNvPr id="7" name="Picture 6"/>
          <p:cNvPicPr>
            <a:picLocks noChangeAspect="1"/>
          </p:cNvPicPr>
          <p:nvPr/>
        </p:nvPicPr>
        <p:blipFill>
          <a:blip r:embed="rId3"/>
          <a:stretch>
            <a:fillRect/>
          </a:stretch>
        </p:blipFill>
        <p:spPr>
          <a:xfrm>
            <a:off x="742172" y="1257524"/>
            <a:ext cx="10619496" cy="2033976"/>
          </a:xfrm>
          <a:prstGeom prst="rect">
            <a:avLst/>
          </a:prstGeom>
        </p:spPr>
      </p:pic>
    </p:spTree>
    <p:extLst>
      <p:ext uri="{BB962C8B-B14F-4D97-AF65-F5344CB8AC3E}">
        <p14:creationId xmlns:p14="http://schemas.microsoft.com/office/powerpoint/2010/main" val="4139779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21908" y="1522598"/>
          <a:ext cx="4368552" cy="3664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4619099" y="719899"/>
            <a:ext cx="1661237" cy="1605397"/>
          </a:xfrm>
          <a:prstGeom prst="rect">
            <a:avLst/>
          </a:prstGeom>
        </p:spPr>
      </p:pic>
      <p:cxnSp>
        <p:nvCxnSpPr>
          <p:cNvPr id="8" name="Straight Arrow Connector 7"/>
          <p:cNvCxnSpPr/>
          <p:nvPr/>
        </p:nvCxnSpPr>
        <p:spPr>
          <a:xfrm>
            <a:off x="2985796" y="3534921"/>
            <a:ext cx="1318338"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737924" y="1728062"/>
            <a:ext cx="1566210" cy="47865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2878" y="-68039"/>
            <a:ext cx="9681521" cy="1325563"/>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bg1">
                    <a:lumMod val="65000"/>
                  </a:schemeClr>
                </a:solidFill>
                <a:effectLst/>
                <a:uLnTx/>
                <a:uFillTx/>
                <a:latin typeface="Gill Sans MT" panose="020B0502020104020203" pitchFamily="34" charset="0"/>
              </a:rPr>
              <a:t>The path forward</a:t>
            </a:r>
            <a:endParaRPr kumimoji="0" lang="en-US" b="0" i="0" u="none" strike="noStrike" kern="1200" cap="none" spc="0" normalizeH="0" baseline="0" noProof="0" dirty="0">
              <a:ln>
                <a:noFill/>
              </a:ln>
              <a:solidFill>
                <a:schemeClr val="bg1">
                  <a:lumMod val="65000"/>
                </a:schemeClr>
              </a:solidFill>
              <a:effectLst/>
              <a:uLnTx/>
              <a:uFillTx/>
              <a:latin typeface="Gill Sans MT" panose="020B0502020104020203" pitchFamily="34" charset="0"/>
            </a:endParaRPr>
          </a:p>
        </p:txBody>
      </p:sp>
      <p:pic>
        <p:nvPicPr>
          <p:cNvPr id="14" name="Picture 13">
            <a:extLst>
              <a:ext uri="{FF2B5EF4-FFF2-40B4-BE49-F238E27FC236}">
                <a16:creationId xmlns:a16="http://schemas.microsoft.com/office/drawing/2014/main" id="{F9A77DEF-F68B-4584-9281-BABA50786848}"/>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19099" y="3196957"/>
            <a:ext cx="3138936" cy="760816"/>
          </a:xfrm>
          <a:prstGeom prst="rect">
            <a:avLst/>
          </a:prstGeom>
        </p:spPr>
      </p:pic>
      <p:cxnSp>
        <p:nvCxnSpPr>
          <p:cNvPr id="18" name="Straight Arrow Connector 17">
            <a:extLst>
              <a:ext uri="{FF2B5EF4-FFF2-40B4-BE49-F238E27FC236}">
                <a16:creationId xmlns:a16="http://schemas.microsoft.com/office/drawing/2014/main" id="{3829356F-DF2F-42F4-8454-84301C62DE0F}"/>
              </a:ext>
            </a:extLst>
          </p:cNvPr>
          <p:cNvCxnSpPr>
            <a:cxnSpLocks/>
          </p:cNvCxnSpPr>
          <p:nvPr/>
        </p:nvCxnSpPr>
        <p:spPr>
          <a:xfrm>
            <a:off x="2737924" y="4718304"/>
            <a:ext cx="1566210" cy="46929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EEEA0F7-4962-4F70-AF2E-307391A88BFF}"/>
              </a:ext>
            </a:extLst>
          </p:cNvPr>
          <p:cNvSpPr txBox="1"/>
          <p:nvPr/>
        </p:nvSpPr>
        <p:spPr>
          <a:xfrm>
            <a:off x="4619099" y="4972153"/>
            <a:ext cx="3482485" cy="892552"/>
          </a:xfrm>
          <a:prstGeom prst="rect">
            <a:avLst/>
          </a:prstGeom>
          <a:noFill/>
        </p:spPr>
        <p:txBody>
          <a:bodyPr wrap="square" rtlCol="0">
            <a:spAutoFit/>
          </a:bodyPr>
          <a:lstStyle/>
          <a:p>
            <a:r>
              <a:rPr lang="en-US" sz="3000" b="1" dirty="0"/>
              <a:t>You!  </a:t>
            </a:r>
          </a:p>
          <a:p>
            <a:r>
              <a:rPr lang="en-US" sz="2200" b="1" dirty="0"/>
              <a:t>Open Source Code</a:t>
            </a:r>
          </a:p>
        </p:txBody>
      </p:sp>
      <p:cxnSp>
        <p:nvCxnSpPr>
          <p:cNvPr id="19" name="Straight Arrow Connector 18">
            <a:extLst>
              <a:ext uri="{FF2B5EF4-FFF2-40B4-BE49-F238E27FC236}">
                <a16:creationId xmlns:a16="http://schemas.microsoft.com/office/drawing/2014/main" id="{9A10C57E-428E-41E6-B2AF-1567367CB5F0}"/>
              </a:ext>
            </a:extLst>
          </p:cNvPr>
          <p:cNvCxnSpPr>
            <a:cxnSpLocks/>
          </p:cNvCxnSpPr>
          <p:nvPr/>
        </p:nvCxnSpPr>
        <p:spPr>
          <a:xfrm>
            <a:off x="8406384" y="3534921"/>
            <a:ext cx="585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D01F962-1B6B-4AEE-A28F-9C2568E6AE4C}"/>
              </a:ext>
            </a:extLst>
          </p:cNvPr>
          <p:cNvSpPr txBox="1"/>
          <p:nvPr/>
        </p:nvSpPr>
        <p:spPr>
          <a:xfrm>
            <a:off x="9305742" y="3069533"/>
            <a:ext cx="2486207" cy="1015663"/>
          </a:xfrm>
          <a:prstGeom prst="rect">
            <a:avLst/>
          </a:prstGeom>
          <a:noFill/>
        </p:spPr>
        <p:txBody>
          <a:bodyPr wrap="square" rtlCol="0">
            <a:spAutoFit/>
          </a:bodyPr>
          <a:lstStyle/>
          <a:p>
            <a:r>
              <a:rPr lang="en-US" sz="3000" b="1" dirty="0"/>
              <a:t>Better land use decisions</a:t>
            </a:r>
          </a:p>
        </p:txBody>
      </p:sp>
    </p:spTree>
    <p:extLst>
      <p:ext uri="{BB962C8B-B14F-4D97-AF65-F5344CB8AC3E}">
        <p14:creationId xmlns:p14="http://schemas.microsoft.com/office/powerpoint/2010/main" val="448812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F9F73-DFB0-4524-9923-5DA4807ECB2B}"/>
              </a:ext>
            </a:extLst>
          </p:cNvPr>
          <p:cNvPicPr>
            <a:picLocks noChangeAspect="1"/>
          </p:cNvPicPr>
          <p:nvPr/>
        </p:nvPicPr>
        <p:blipFill rotWithShape="1">
          <a:blip r:embed="rId2"/>
          <a:srcRect l="11828" r="5572"/>
          <a:stretch/>
        </p:blipFill>
        <p:spPr>
          <a:xfrm>
            <a:off x="4639056" y="10"/>
            <a:ext cx="7552944" cy="6857990"/>
          </a:xfrm>
          <a:prstGeom prst="rect">
            <a:avLst/>
          </a:prstGeom>
          <a:effectLst/>
        </p:spPr>
      </p:pic>
      <p:sp>
        <p:nvSpPr>
          <p:cNvPr id="5" name="Title 4">
            <a:extLst>
              <a:ext uri="{FF2B5EF4-FFF2-40B4-BE49-F238E27FC236}">
                <a16:creationId xmlns:a16="http://schemas.microsoft.com/office/drawing/2014/main" id="{4CAA132A-DF19-462A-8017-C9CAF1D448DB}"/>
              </a:ext>
            </a:extLst>
          </p:cNvPr>
          <p:cNvSpPr>
            <a:spLocks noGrp="1"/>
          </p:cNvSpPr>
          <p:nvPr>
            <p:ph type="title"/>
          </p:nvPr>
        </p:nvSpPr>
        <p:spPr>
          <a:xfrm>
            <a:off x="578459" y="380904"/>
            <a:ext cx="3651467" cy="1676603"/>
          </a:xfrm>
        </p:spPr>
        <p:txBody>
          <a:bodyPr>
            <a:normAutofit/>
          </a:bodyPr>
          <a:lstStyle/>
          <a:p>
            <a:r>
              <a:rPr lang="en-US" sz="4100" dirty="0">
                <a:latin typeface="Gill Sans MT" panose="020B0502020104020203" pitchFamily="34" charset="0"/>
              </a:rPr>
              <a:t>What does this mean for you?</a:t>
            </a:r>
          </a:p>
        </p:txBody>
      </p:sp>
      <p:sp>
        <p:nvSpPr>
          <p:cNvPr id="6" name="Content Placeholder 5">
            <a:extLst>
              <a:ext uri="{FF2B5EF4-FFF2-40B4-BE49-F238E27FC236}">
                <a16:creationId xmlns:a16="http://schemas.microsoft.com/office/drawing/2014/main" id="{9FE87DCE-5709-4A47-893A-250BD31B1967}"/>
              </a:ext>
            </a:extLst>
          </p:cNvPr>
          <p:cNvSpPr>
            <a:spLocks noGrp="1"/>
          </p:cNvSpPr>
          <p:nvPr>
            <p:ph idx="1"/>
          </p:nvPr>
        </p:nvSpPr>
        <p:spPr>
          <a:xfrm>
            <a:off x="169332" y="2438400"/>
            <a:ext cx="4469723" cy="3785419"/>
          </a:xfrm>
        </p:spPr>
        <p:txBody>
          <a:bodyPr>
            <a:normAutofit/>
          </a:bodyPr>
          <a:lstStyle/>
          <a:p>
            <a:r>
              <a:rPr lang="en-US" sz="2400" dirty="0">
                <a:latin typeface="Gill Sans MT" panose="020B0502020104020203" pitchFamily="34" charset="0"/>
              </a:rPr>
              <a:t>Be a resource to your local planning agencies</a:t>
            </a:r>
          </a:p>
          <a:p>
            <a:endParaRPr lang="en-US" sz="2400" dirty="0">
              <a:latin typeface="Gill Sans MT" panose="020B0502020104020203" pitchFamily="34" charset="0"/>
            </a:endParaRPr>
          </a:p>
          <a:p>
            <a:r>
              <a:rPr lang="en-US" sz="2400" dirty="0">
                <a:latin typeface="Gill Sans MT" panose="020B0502020104020203" pitchFamily="34" charset="0"/>
              </a:rPr>
              <a:t>Help communicate the benefits of natural and working lands to the community</a:t>
            </a:r>
          </a:p>
          <a:p>
            <a:endParaRPr lang="en-US" sz="2400" dirty="0">
              <a:latin typeface="Gill Sans MT" panose="020B0502020104020203" pitchFamily="34" charset="0"/>
            </a:endParaRPr>
          </a:p>
          <a:p>
            <a:r>
              <a:rPr lang="en-US" sz="2400" dirty="0">
                <a:latin typeface="Gill Sans MT" panose="020B0502020104020203" pitchFamily="34" charset="0"/>
              </a:rPr>
              <a:t>Help promote compact growth </a:t>
            </a:r>
          </a:p>
        </p:txBody>
      </p:sp>
    </p:spTree>
    <p:extLst>
      <p:ext uri="{BB962C8B-B14F-4D97-AF65-F5344CB8AC3E}">
        <p14:creationId xmlns:p14="http://schemas.microsoft.com/office/powerpoint/2010/main" val="2860407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926E-4F39-43C4-BC80-7814FE7AD41D}"/>
              </a:ext>
            </a:extLst>
          </p:cNvPr>
          <p:cNvSpPr>
            <a:spLocks noGrp="1"/>
          </p:cNvSpPr>
          <p:nvPr>
            <p:ph type="title"/>
          </p:nvPr>
        </p:nvSpPr>
        <p:spPr>
          <a:xfrm>
            <a:off x="838200" y="365127"/>
            <a:ext cx="10515600" cy="1325563"/>
          </a:xfrm>
        </p:spPr>
        <p:txBody>
          <a:bodyPr/>
          <a:lstStyle/>
          <a:p>
            <a:endParaRPr lang="en-US" dirty="0"/>
          </a:p>
        </p:txBody>
      </p:sp>
      <p:sp>
        <p:nvSpPr>
          <p:cNvPr id="3" name="Content Placeholder 2">
            <a:extLst>
              <a:ext uri="{FF2B5EF4-FFF2-40B4-BE49-F238E27FC236}">
                <a16:creationId xmlns:a16="http://schemas.microsoft.com/office/drawing/2014/main" id="{122A452C-58A1-40F4-AAC8-22EE6B3C6FDA}"/>
              </a:ext>
            </a:extLst>
          </p:cNvPr>
          <p:cNvSpPr>
            <a:spLocks noGrp="1"/>
          </p:cNvSpPr>
          <p:nvPr>
            <p:ph idx="1"/>
          </p:nvPr>
        </p:nvSpPr>
        <p:spPr>
          <a:xfrm>
            <a:off x="838200" y="1825625"/>
            <a:ext cx="10515600" cy="4351338"/>
          </a:xfrm>
        </p:spPr>
        <p:txBody>
          <a:bodyPr/>
          <a:lstStyle/>
          <a:p>
            <a:endParaRPr lang="en-US"/>
          </a:p>
        </p:txBody>
      </p:sp>
      <p:pic>
        <p:nvPicPr>
          <p:cNvPr id="4" name="Shape 694">
            <a:extLst>
              <a:ext uri="{FF2B5EF4-FFF2-40B4-BE49-F238E27FC236}">
                <a16:creationId xmlns:a16="http://schemas.microsoft.com/office/drawing/2014/main" id="{49410A26-CE75-438E-A135-EB0F85D54C0F}"/>
              </a:ext>
            </a:extLst>
          </p:cNvPr>
          <p:cNvPicPr preferRelativeResize="0"/>
          <p:nvPr/>
        </p:nvPicPr>
        <p:blipFill rotWithShape="1">
          <a:blip r:embed="rId2">
            <a:alphaModFix/>
          </a:blip>
          <a:srcRect t="6744" b="8838"/>
          <a:stretch/>
        </p:blipFill>
        <p:spPr>
          <a:xfrm>
            <a:off x="0" y="0"/>
            <a:ext cx="12192000" cy="6857999"/>
          </a:xfrm>
          <a:prstGeom prst="rect">
            <a:avLst/>
          </a:prstGeom>
          <a:noFill/>
          <a:ln>
            <a:noFill/>
          </a:ln>
        </p:spPr>
      </p:pic>
      <p:pic>
        <p:nvPicPr>
          <p:cNvPr id="5" name="Picture 4">
            <a:extLst>
              <a:ext uri="{FF2B5EF4-FFF2-40B4-BE49-F238E27FC236}">
                <a16:creationId xmlns:a16="http://schemas.microsoft.com/office/drawing/2014/main" id="{6A96656C-D29E-447E-8147-7FDAB71D1FB3}"/>
              </a:ext>
            </a:extLst>
          </p:cNvPr>
          <p:cNvPicPr>
            <a:picLocks noChangeAspect="1"/>
          </p:cNvPicPr>
          <p:nvPr/>
        </p:nvPicPr>
        <p:blipFill>
          <a:blip r:embed="rId3"/>
          <a:stretch>
            <a:fillRect/>
          </a:stretch>
        </p:blipFill>
        <p:spPr>
          <a:xfrm>
            <a:off x="2166730" y="5324894"/>
            <a:ext cx="4196560" cy="1369558"/>
          </a:xfrm>
          <a:prstGeom prst="rect">
            <a:avLst/>
          </a:prstGeom>
        </p:spPr>
      </p:pic>
      <p:sp>
        <p:nvSpPr>
          <p:cNvPr id="6" name="TextBox 5">
            <a:extLst>
              <a:ext uri="{FF2B5EF4-FFF2-40B4-BE49-F238E27FC236}">
                <a16:creationId xmlns:a16="http://schemas.microsoft.com/office/drawing/2014/main" id="{4C66DB39-A517-4299-B830-8E5ACEC8A144}"/>
              </a:ext>
            </a:extLst>
          </p:cNvPr>
          <p:cNvSpPr txBox="1"/>
          <p:nvPr/>
        </p:nvSpPr>
        <p:spPr>
          <a:xfrm>
            <a:off x="0" y="4453462"/>
            <a:ext cx="3511145" cy="707886"/>
          </a:xfrm>
          <a:prstGeom prst="rect">
            <a:avLst/>
          </a:prstGeom>
          <a:noFill/>
        </p:spPr>
        <p:txBody>
          <a:bodyPr wrap="square" rtlCol="0">
            <a:spAutoFit/>
          </a:bodyPr>
          <a:lstStyle/>
          <a:p>
            <a:r>
              <a:rPr lang="en-US" sz="4000" dirty="0">
                <a:solidFill>
                  <a:schemeClr val="bg1"/>
                </a:solidFill>
                <a:latin typeface="Gill Sans MT" panose="020B0502020104020203" pitchFamily="34" charset="0"/>
              </a:rPr>
              <a:t>In appreciation:</a:t>
            </a:r>
          </a:p>
        </p:txBody>
      </p:sp>
      <p:pic>
        <p:nvPicPr>
          <p:cNvPr id="7" name="Picture 6">
            <a:extLst>
              <a:ext uri="{FF2B5EF4-FFF2-40B4-BE49-F238E27FC236}">
                <a16:creationId xmlns:a16="http://schemas.microsoft.com/office/drawing/2014/main" id="{369D5EDB-3391-45B1-BFE9-195C4182BAEC}"/>
              </a:ext>
            </a:extLst>
          </p:cNvPr>
          <p:cNvPicPr>
            <a:picLocks noChangeAspect="1"/>
          </p:cNvPicPr>
          <p:nvPr/>
        </p:nvPicPr>
        <p:blipFill>
          <a:blip r:embed="rId4"/>
          <a:stretch>
            <a:fillRect/>
          </a:stretch>
        </p:blipFill>
        <p:spPr>
          <a:xfrm>
            <a:off x="7150629" y="5502821"/>
            <a:ext cx="4622271" cy="1013704"/>
          </a:xfrm>
          <a:prstGeom prst="rect">
            <a:avLst/>
          </a:prstGeom>
        </p:spPr>
      </p:pic>
      <p:sp>
        <p:nvSpPr>
          <p:cNvPr id="8" name="TextBox 7">
            <a:extLst>
              <a:ext uri="{FF2B5EF4-FFF2-40B4-BE49-F238E27FC236}">
                <a16:creationId xmlns:a16="http://schemas.microsoft.com/office/drawing/2014/main" id="{552F2D6F-0E0C-4EF8-B1C7-393F111119DE}"/>
              </a:ext>
            </a:extLst>
          </p:cNvPr>
          <p:cNvSpPr txBox="1"/>
          <p:nvPr/>
        </p:nvSpPr>
        <p:spPr>
          <a:xfrm>
            <a:off x="4472222" y="646213"/>
            <a:ext cx="3319114" cy="923330"/>
          </a:xfrm>
          <a:prstGeom prst="rect">
            <a:avLst/>
          </a:prstGeom>
          <a:noFill/>
        </p:spPr>
        <p:txBody>
          <a:bodyPr wrap="none" rtlCol="0">
            <a:spAutoFit/>
          </a:bodyPr>
          <a:lstStyle/>
          <a:p>
            <a:r>
              <a:rPr lang="en-US" sz="5400" dirty="0">
                <a:solidFill>
                  <a:schemeClr val="bg1"/>
                </a:solidFill>
                <a:latin typeface="Gill Sans MT" panose="020B0502020104020203" pitchFamily="34" charset="0"/>
              </a:rPr>
              <a:t>Thank you!</a:t>
            </a:r>
          </a:p>
        </p:txBody>
      </p:sp>
    </p:spTree>
    <p:extLst>
      <p:ext uri="{BB962C8B-B14F-4D97-AF65-F5344CB8AC3E}">
        <p14:creationId xmlns:p14="http://schemas.microsoft.com/office/powerpoint/2010/main" val="123166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938452"/>
          </a:xfrm>
          <a:prstGeom prst="rect">
            <a:avLst/>
          </a:prstGeom>
          <a:ln>
            <a:noFill/>
          </a:ln>
        </p:spPr>
      </p:pic>
      <p:sp>
        <p:nvSpPr>
          <p:cNvPr id="3" name="TextBox 2"/>
          <p:cNvSpPr txBox="1"/>
          <p:nvPr/>
        </p:nvSpPr>
        <p:spPr>
          <a:xfrm>
            <a:off x="0" y="6568634"/>
            <a:ext cx="3879272" cy="230832"/>
          </a:xfrm>
          <a:prstGeom prst="rect">
            <a:avLst/>
          </a:prstGeom>
          <a:noFill/>
        </p:spPr>
        <p:txBody>
          <a:bodyPr wrap="square" rtlCol="0">
            <a:spAutoFit/>
          </a:bodyPr>
          <a:lstStyle/>
          <a:p>
            <a:r>
              <a:rPr lang="en-US" sz="900" dirty="0">
                <a:solidFill>
                  <a:schemeClr val="bg1">
                    <a:lumMod val="95000"/>
                  </a:schemeClr>
                </a:solidFill>
                <a:latin typeface="Gill Sans MT" panose="020B0502020104020203" pitchFamily="34" charset="0"/>
              </a:rPr>
              <a:t>Conservation science partners 2016</a:t>
            </a:r>
          </a:p>
        </p:txBody>
      </p:sp>
      <p:pic>
        <p:nvPicPr>
          <p:cNvPr id="6" name="Picture 5"/>
          <p:cNvPicPr>
            <a:picLocks noChangeAspect="1"/>
          </p:cNvPicPr>
          <p:nvPr/>
        </p:nvPicPr>
        <p:blipFill>
          <a:blip r:embed="rId4"/>
          <a:stretch>
            <a:fillRect/>
          </a:stretch>
        </p:blipFill>
        <p:spPr>
          <a:xfrm>
            <a:off x="96253" y="1033140"/>
            <a:ext cx="1419726" cy="816574"/>
          </a:xfrm>
          <a:prstGeom prst="rect">
            <a:avLst/>
          </a:prstGeom>
        </p:spPr>
      </p:pic>
      <p:pic>
        <p:nvPicPr>
          <p:cNvPr id="7" name="Picture 6"/>
          <p:cNvPicPr>
            <a:picLocks noChangeAspect="1"/>
          </p:cNvPicPr>
          <p:nvPr/>
        </p:nvPicPr>
        <p:blipFill>
          <a:blip r:embed="rId4"/>
          <a:stretch>
            <a:fillRect/>
          </a:stretch>
        </p:blipFill>
        <p:spPr>
          <a:xfrm>
            <a:off x="96253" y="2030189"/>
            <a:ext cx="1419726" cy="816574"/>
          </a:xfrm>
          <a:prstGeom prst="rect">
            <a:avLst/>
          </a:prstGeom>
        </p:spPr>
      </p:pic>
      <p:pic>
        <p:nvPicPr>
          <p:cNvPr id="8" name="Picture 7"/>
          <p:cNvPicPr>
            <a:picLocks noChangeAspect="1"/>
          </p:cNvPicPr>
          <p:nvPr/>
        </p:nvPicPr>
        <p:blipFill>
          <a:blip r:embed="rId4"/>
          <a:stretch>
            <a:fillRect/>
          </a:stretch>
        </p:blipFill>
        <p:spPr>
          <a:xfrm>
            <a:off x="96253" y="3027238"/>
            <a:ext cx="1419726" cy="816574"/>
          </a:xfrm>
          <a:prstGeom prst="rect">
            <a:avLst/>
          </a:prstGeom>
        </p:spPr>
      </p:pic>
      <p:pic>
        <p:nvPicPr>
          <p:cNvPr id="9" name="Picture 8"/>
          <p:cNvPicPr>
            <a:picLocks noChangeAspect="1"/>
          </p:cNvPicPr>
          <p:nvPr/>
        </p:nvPicPr>
        <p:blipFill>
          <a:blip r:embed="rId4"/>
          <a:stretch>
            <a:fillRect/>
          </a:stretch>
        </p:blipFill>
        <p:spPr>
          <a:xfrm>
            <a:off x="96253" y="4024287"/>
            <a:ext cx="1419726" cy="816574"/>
          </a:xfrm>
          <a:prstGeom prst="rect">
            <a:avLst/>
          </a:prstGeom>
        </p:spPr>
      </p:pic>
      <p:pic>
        <p:nvPicPr>
          <p:cNvPr id="10" name="Picture 9"/>
          <p:cNvPicPr>
            <a:picLocks noChangeAspect="1"/>
          </p:cNvPicPr>
          <p:nvPr/>
        </p:nvPicPr>
        <p:blipFill>
          <a:blip r:embed="rId4"/>
          <a:stretch>
            <a:fillRect/>
          </a:stretch>
        </p:blipFill>
        <p:spPr>
          <a:xfrm>
            <a:off x="96253" y="5033368"/>
            <a:ext cx="1419726" cy="816574"/>
          </a:xfrm>
          <a:prstGeom prst="rect">
            <a:avLst/>
          </a:prstGeom>
        </p:spPr>
      </p:pic>
      <p:pic>
        <p:nvPicPr>
          <p:cNvPr id="11" name="Picture 10"/>
          <p:cNvPicPr>
            <a:picLocks noChangeAspect="1"/>
          </p:cNvPicPr>
          <p:nvPr/>
        </p:nvPicPr>
        <p:blipFill>
          <a:blip r:embed="rId4"/>
          <a:stretch>
            <a:fillRect/>
          </a:stretch>
        </p:blipFill>
        <p:spPr>
          <a:xfrm>
            <a:off x="96253" y="6065687"/>
            <a:ext cx="1419726" cy="816574"/>
          </a:xfrm>
          <a:prstGeom prst="rect">
            <a:avLst/>
          </a:prstGeom>
        </p:spPr>
      </p:pic>
      <p:pic>
        <p:nvPicPr>
          <p:cNvPr id="20" name="Picture 19"/>
          <p:cNvPicPr>
            <a:picLocks noChangeAspect="1"/>
          </p:cNvPicPr>
          <p:nvPr/>
        </p:nvPicPr>
        <p:blipFill>
          <a:blip r:embed="rId4"/>
          <a:stretch>
            <a:fillRect/>
          </a:stretch>
        </p:blipFill>
        <p:spPr>
          <a:xfrm>
            <a:off x="10655969" y="60155"/>
            <a:ext cx="1419726" cy="816574"/>
          </a:xfrm>
          <a:prstGeom prst="rect">
            <a:avLst/>
          </a:prstGeom>
        </p:spPr>
      </p:pic>
      <p:pic>
        <p:nvPicPr>
          <p:cNvPr id="21" name="Picture 20"/>
          <p:cNvPicPr>
            <a:picLocks noChangeAspect="1"/>
          </p:cNvPicPr>
          <p:nvPr/>
        </p:nvPicPr>
        <p:blipFill>
          <a:blip r:embed="rId4"/>
          <a:stretch>
            <a:fillRect/>
          </a:stretch>
        </p:blipFill>
        <p:spPr>
          <a:xfrm>
            <a:off x="10655969" y="1045172"/>
            <a:ext cx="1419726" cy="816574"/>
          </a:xfrm>
          <a:prstGeom prst="rect">
            <a:avLst/>
          </a:prstGeom>
        </p:spPr>
      </p:pic>
      <p:pic>
        <p:nvPicPr>
          <p:cNvPr id="22" name="Picture 21"/>
          <p:cNvPicPr>
            <a:picLocks noChangeAspect="1"/>
          </p:cNvPicPr>
          <p:nvPr/>
        </p:nvPicPr>
        <p:blipFill>
          <a:blip r:embed="rId4"/>
          <a:stretch>
            <a:fillRect/>
          </a:stretch>
        </p:blipFill>
        <p:spPr>
          <a:xfrm>
            <a:off x="10655969" y="2018157"/>
            <a:ext cx="1419726" cy="816574"/>
          </a:xfrm>
          <a:prstGeom prst="rect">
            <a:avLst/>
          </a:prstGeom>
        </p:spPr>
      </p:pic>
      <p:pic>
        <p:nvPicPr>
          <p:cNvPr id="23" name="Picture 22"/>
          <p:cNvPicPr>
            <a:picLocks noChangeAspect="1"/>
          </p:cNvPicPr>
          <p:nvPr/>
        </p:nvPicPr>
        <p:blipFill>
          <a:blip r:embed="rId4"/>
          <a:stretch>
            <a:fillRect/>
          </a:stretch>
        </p:blipFill>
        <p:spPr>
          <a:xfrm>
            <a:off x="10655969" y="3003174"/>
            <a:ext cx="1419726" cy="816574"/>
          </a:xfrm>
          <a:prstGeom prst="rect">
            <a:avLst/>
          </a:prstGeom>
        </p:spPr>
      </p:pic>
      <p:pic>
        <p:nvPicPr>
          <p:cNvPr id="24" name="Picture 23"/>
          <p:cNvPicPr>
            <a:picLocks noChangeAspect="1"/>
          </p:cNvPicPr>
          <p:nvPr/>
        </p:nvPicPr>
        <p:blipFill>
          <a:blip r:embed="rId4"/>
          <a:stretch>
            <a:fillRect/>
          </a:stretch>
        </p:blipFill>
        <p:spPr>
          <a:xfrm>
            <a:off x="10655969" y="4048351"/>
            <a:ext cx="1419726" cy="816574"/>
          </a:xfrm>
          <a:prstGeom prst="rect">
            <a:avLst/>
          </a:prstGeom>
        </p:spPr>
      </p:pic>
      <p:pic>
        <p:nvPicPr>
          <p:cNvPr id="25" name="Picture 24"/>
          <p:cNvPicPr>
            <a:picLocks noChangeAspect="1"/>
          </p:cNvPicPr>
          <p:nvPr/>
        </p:nvPicPr>
        <p:blipFill>
          <a:blip r:embed="rId4"/>
          <a:stretch>
            <a:fillRect/>
          </a:stretch>
        </p:blipFill>
        <p:spPr>
          <a:xfrm>
            <a:off x="10655969" y="5045400"/>
            <a:ext cx="1419726" cy="816574"/>
          </a:xfrm>
          <a:prstGeom prst="rect">
            <a:avLst/>
          </a:prstGeom>
        </p:spPr>
      </p:pic>
      <p:pic>
        <p:nvPicPr>
          <p:cNvPr id="26" name="Picture 25"/>
          <p:cNvPicPr>
            <a:picLocks noChangeAspect="1"/>
          </p:cNvPicPr>
          <p:nvPr/>
        </p:nvPicPr>
        <p:blipFill>
          <a:blip r:embed="rId4"/>
          <a:stretch>
            <a:fillRect/>
          </a:stretch>
        </p:blipFill>
        <p:spPr>
          <a:xfrm>
            <a:off x="10694070" y="6052869"/>
            <a:ext cx="1419726" cy="816574"/>
          </a:xfrm>
          <a:prstGeom prst="rect">
            <a:avLst/>
          </a:prstGeom>
        </p:spPr>
      </p:pic>
      <p:pic>
        <p:nvPicPr>
          <p:cNvPr id="27" name="Picture 26"/>
          <p:cNvPicPr>
            <a:picLocks noChangeAspect="1"/>
          </p:cNvPicPr>
          <p:nvPr/>
        </p:nvPicPr>
        <p:blipFill>
          <a:blip r:embed="rId4"/>
          <a:stretch>
            <a:fillRect/>
          </a:stretch>
        </p:blipFill>
        <p:spPr>
          <a:xfrm>
            <a:off x="9022684" y="6065687"/>
            <a:ext cx="1419726" cy="816574"/>
          </a:xfrm>
          <a:prstGeom prst="rect">
            <a:avLst/>
          </a:prstGeom>
        </p:spPr>
      </p:pic>
      <p:pic>
        <p:nvPicPr>
          <p:cNvPr id="28" name="Picture 27"/>
          <p:cNvPicPr>
            <a:picLocks noChangeAspect="1"/>
          </p:cNvPicPr>
          <p:nvPr/>
        </p:nvPicPr>
        <p:blipFill>
          <a:blip r:embed="rId4"/>
          <a:stretch>
            <a:fillRect/>
          </a:stretch>
        </p:blipFill>
        <p:spPr>
          <a:xfrm>
            <a:off x="7223962" y="6052869"/>
            <a:ext cx="1419726" cy="816574"/>
          </a:xfrm>
          <a:prstGeom prst="rect">
            <a:avLst/>
          </a:prstGeom>
        </p:spPr>
      </p:pic>
      <p:pic>
        <p:nvPicPr>
          <p:cNvPr id="29" name="Picture 28"/>
          <p:cNvPicPr>
            <a:picLocks noChangeAspect="1"/>
          </p:cNvPicPr>
          <p:nvPr/>
        </p:nvPicPr>
        <p:blipFill>
          <a:blip r:embed="rId4"/>
          <a:stretch>
            <a:fillRect/>
          </a:stretch>
        </p:blipFill>
        <p:spPr>
          <a:xfrm>
            <a:off x="5425241" y="6074935"/>
            <a:ext cx="1419726" cy="816574"/>
          </a:xfrm>
          <a:prstGeom prst="rect">
            <a:avLst/>
          </a:prstGeom>
        </p:spPr>
      </p:pic>
      <p:pic>
        <p:nvPicPr>
          <p:cNvPr id="30" name="Picture 29"/>
          <p:cNvPicPr>
            <a:picLocks noChangeAspect="1"/>
          </p:cNvPicPr>
          <p:nvPr/>
        </p:nvPicPr>
        <p:blipFill>
          <a:blip r:embed="rId4"/>
          <a:stretch>
            <a:fillRect/>
          </a:stretch>
        </p:blipFill>
        <p:spPr>
          <a:xfrm>
            <a:off x="3661611" y="6065687"/>
            <a:ext cx="1419726" cy="816574"/>
          </a:xfrm>
          <a:prstGeom prst="rect">
            <a:avLst/>
          </a:prstGeom>
        </p:spPr>
      </p:pic>
      <p:pic>
        <p:nvPicPr>
          <p:cNvPr id="31" name="Picture 30"/>
          <p:cNvPicPr>
            <a:picLocks noChangeAspect="1"/>
          </p:cNvPicPr>
          <p:nvPr/>
        </p:nvPicPr>
        <p:blipFill>
          <a:blip r:embed="rId4"/>
          <a:stretch>
            <a:fillRect/>
          </a:stretch>
        </p:blipFill>
        <p:spPr>
          <a:xfrm>
            <a:off x="1890964" y="6074737"/>
            <a:ext cx="1419726" cy="816574"/>
          </a:xfrm>
          <a:prstGeom prst="rect">
            <a:avLst/>
          </a:prstGeom>
        </p:spPr>
      </p:pic>
      <p:sp>
        <p:nvSpPr>
          <p:cNvPr id="12" name="Rectangle 11"/>
          <p:cNvSpPr/>
          <p:nvPr/>
        </p:nvSpPr>
        <p:spPr>
          <a:xfrm>
            <a:off x="2294885" y="4589900"/>
            <a:ext cx="7582177" cy="14670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i="1" dirty="0">
                <a:latin typeface="Gill Sans MT" panose="020B0502020104020203" pitchFamily="34" charset="0"/>
              </a:rPr>
              <a:t>Every 2.5 minutes the American West loses a football field worth of natural area to human development</a:t>
            </a:r>
          </a:p>
        </p:txBody>
      </p:sp>
    </p:spTree>
    <p:extLst>
      <p:ext uri="{BB962C8B-B14F-4D97-AF65-F5344CB8AC3E}">
        <p14:creationId xmlns:p14="http://schemas.microsoft.com/office/powerpoint/2010/main" val="29019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nodeType="afterEffect">
                                  <p:stCondLst>
                                    <p:cond delay="3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3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nodeType="afterEffect">
                                  <p:stCondLst>
                                    <p:cond delay="3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nodeType="afterEffect">
                                  <p:stCondLst>
                                    <p:cond delay="3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3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nodeType="afterEffect">
                                  <p:stCondLst>
                                    <p:cond delay="3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nodeType="afterEffect">
                                  <p:stCondLst>
                                    <p:cond delay="3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2400"/>
                            </p:stCondLst>
                            <p:childTnLst>
                              <p:par>
                                <p:cTn id="32" presetID="1" presetClass="entr" presetSubtype="0" fill="hold" nodeType="afterEffect">
                                  <p:stCondLst>
                                    <p:cond delay="3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2700"/>
                            </p:stCondLst>
                            <p:childTnLst>
                              <p:par>
                                <p:cTn id="35" presetID="1" presetClass="entr" presetSubtype="0" fill="hold" nodeType="afterEffect">
                                  <p:stCondLst>
                                    <p:cond delay="30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nodeType="afterEffect">
                                  <p:stCondLst>
                                    <p:cond delay="30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p:stCondLst>
                              <p:cond delay="3300"/>
                            </p:stCondLst>
                            <p:childTnLst>
                              <p:par>
                                <p:cTn id="41" presetID="1" presetClass="entr" presetSubtype="0" fill="hold" nodeType="afterEffect">
                                  <p:stCondLst>
                                    <p:cond delay="30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3600"/>
                            </p:stCondLst>
                            <p:childTnLst>
                              <p:par>
                                <p:cTn id="44" presetID="1" presetClass="entr" presetSubtype="0" fill="hold" nodeType="afterEffect">
                                  <p:stCondLst>
                                    <p:cond delay="30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3900"/>
                            </p:stCondLst>
                            <p:childTnLst>
                              <p:par>
                                <p:cTn id="47" presetID="1" presetClass="entr" presetSubtype="0" fill="hold" nodeType="afterEffect">
                                  <p:stCondLst>
                                    <p:cond delay="300"/>
                                  </p:stCondLst>
                                  <p:childTnLst>
                                    <p:set>
                                      <p:cBhvr>
                                        <p:cTn id="48" dur="1" fill="hold">
                                          <p:stCondLst>
                                            <p:cond delay="0"/>
                                          </p:stCondLst>
                                        </p:cTn>
                                        <p:tgtEl>
                                          <p:spTgt spid="9"/>
                                        </p:tgtEl>
                                        <p:attrNameLst>
                                          <p:attrName>style.visibility</p:attrName>
                                        </p:attrNameLst>
                                      </p:cBhvr>
                                      <p:to>
                                        <p:strVal val="visible"/>
                                      </p:to>
                                    </p:set>
                                  </p:childTnLst>
                                </p:cTn>
                              </p:par>
                            </p:childTnLst>
                          </p:cTn>
                        </p:par>
                        <p:par>
                          <p:cTn id="49" fill="hold">
                            <p:stCondLst>
                              <p:cond delay="4200"/>
                            </p:stCondLst>
                            <p:childTnLst>
                              <p:par>
                                <p:cTn id="50" presetID="1" presetClass="entr" presetSubtype="0" fill="hold" nodeType="afterEffect">
                                  <p:stCondLst>
                                    <p:cond delay="300"/>
                                  </p:stCondLst>
                                  <p:childTnLst>
                                    <p:set>
                                      <p:cBhvr>
                                        <p:cTn id="51" dur="1" fill="hold">
                                          <p:stCondLst>
                                            <p:cond delay="0"/>
                                          </p:stCondLst>
                                        </p:cTn>
                                        <p:tgtEl>
                                          <p:spTgt spid="8"/>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nodeType="afterEffect">
                                  <p:stCondLst>
                                    <p:cond delay="300"/>
                                  </p:stCondLst>
                                  <p:childTnLst>
                                    <p:set>
                                      <p:cBhvr>
                                        <p:cTn id="54" dur="1" fill="hold">
                                          <p:stCondLst>
                                            <p:cond delay="0"/>
                                          </p:stCondLst>
                                        </p:cTn>
                                        <p:tgtEl>
                                          <p:spTgt spid="7"/>
                                        </p:tgtEl>
                                        <p:attrNameLst>
                                          <p:attrName>style.visibility</p:attrName>
                                        </p:attrNameLst>
                                      </p:cBhvr>
                                      <p:to>
                                        <p:strVal val="visible"/>
                                      </p:to>
                                    </p:set>
                                  </p:childTnLst>
                                </p:cTn>
                              </p:par>
                            </p:childTnLst>
                          </p:cTn>
                        </p:par>
                        <p:par>
                          <p:cTn id="55" fill="hold">
                            <p:stCondLst>
                              <p:cond delay="4800"/>
                            </p:stCondLst>
                            <p:childTnLst>
                              <p:par>
                                <p:cTn id="56" presetID="1" presetClass="entr" presetSubtype="0" fill="hold" nodeType="afterEffect">
                                  <p:stCondLst>
                                    <p:cond delay="30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AA4CA62-FA9F-4E5F-8313-C31277BDA711}"/>
              </a:ext>
            </a:extLst>
          </p:cNvPr>
          <p:cNvGraphicFramePr>
            <a:graphicFrameLocks/>
          </p:cNvGraphicFramePr>
          <p:nvPr>
            <p:extLst>
              <p:ext uri="{D42A27DB-BD31-4B8C-83A1-F6EECF244321}">
                <p14:modId xmlns:p14="http://schemas.microsoft.com/office/powerpoint/2010/main" val="1250549988"/>
              </p:ext>
            </p:extLst>
          </p:nvPr>
        </p:nvGraphicFramePr>
        <p:xfrm>
          <a:off x="5559552" y="475488"/>
          <a:ext cx="6632448" cy="638251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6300859" y="2322576"/>
            <a:ext cx="593717" cy="2787957"/>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6568634"/>
            <a:ext cx="3879272" cy="230832"/>
          </a:xfrm>
          <a:prstGeom prst="rect">
            <a:avLst/>
          </a:prstGeom>
          <a:noFill/>
        </p:spPr>
        <p:txBody>
          <a:bodyPr wrap="square" rtlCol="0">
            <a:spAutoFit/>
          </a:bodyPr>
          <a:lstStyle/>
          <a:p>
            <a:r>
              <a:rPr lang="en-US" sz="900" dirty="0">
                <a:solidFill>
                  <a:schemeClr val="bg1">
                    <a:lumMod val="50000"/>
                  </a:schemeClr>
                </a:solidFill>
                <a:latin typeface="Gill Sans MT" panose="020B0502020104020203" pitchFamily="34" charset="0"/>
              </a:rPr>
              <a:t>Conservation science partners 2016</a:t>
            </a:r>
          </a:p>
        </p:txBody>
      </p:sp>
      <p:pic>
        <p:nvPicPr>
          <p:cNvPr id="9" name="Picture 8">
            <a:extLst>
              <a:ext uri="{FF2B5EF4-FFF2-40B4-BE49-F238E27FC236}">
                <a16:creationId xmlns:a16="http://schemas.microsoft.com/office/drawing/2014/main" id="{D30E77CC-902C-4E1A-929D-FE93DF2BF354}"/>
              </a:ext>
            </a:extLst>
          </p:cNvPr>
          <p:cNvPicPr>
            <a:picLocks noChangeAspect="1"/>
          </p:cNvPicPr>
          <p:nvPr/>
        </p:nvPicPr>
        <p:blipFill rotWithShape="1">
          <a:blip r:embed="rId4"/>
          <a:srcRect t="2774" r="1491" b="3580"/>
          <a:stretch/>
        </p:blipFill>
        <p:spPr>
          <a:xfrm>
            <a:off x="90163" y="972710"/>
            <a:ext cx="5161409" cy="5505914"/>
          </a:xfrm>
          <a:prstGeom prst="rect">
            <a:avLst/>
          </a:prstGeom>
        </p:spPr>
      </p:pic>
      <p:sp>
        <p:nvSpPr>
          <p:cNvPr id="5" name="TextBox 4">
            <a:extLst>
              <a:ext uri="{FF2B5EF4-FFF2-40B4-BE49-F238E27FC236}">
                <a16:creationId xmlns:a16="http://schemas.microsoft.com/office/drawing/2014/main" id="{6A51E883-7788-4721-B70B-B2AA3D699EA8}"/>
              </a:ext>
            </a:extLst>
          </p:cNvPr>
          <p:cNvSpPr txBox="1"/>
          <p:nvPr/>
        </p:nvSpPr>
        <p:spPr>
          <a:xfrm>
            <a:off x="5248656" y="0"/>
            <a:ext cx="7254239" cy="984885"/>
          </a:xfrm>
          <a:prstGeom prst="rect">
            <a:avLst/>
          </a:prstGeom>
          <a:noFill/>
        </p:spPr>
        <p:txBody>
          <a:bodyPr wrap="square" rtlCol="0">
            <a:spAutoFit/>
          </a:bodyPr>
          <a:lstStyle/>
          <a:p>
            <a:r>
              <a:rPr lang="en-US" sz="2900" dirty="0">
                <a:latin typeface="Gill Sans MT" panose="020B0502020104020203" pitchFamily="34" charset="0"/>
              </a:rPr>
              <a:t>Square Miles Lost to Urban Sprawl 2001-2011</a:t>
            </a:r>
          </a:p>
          <a:p>
            <a:endParaRPr lang="en-US" sz="2900" dirty="0"/>
          </a:p>
        </p:txBody>
      </p:sp>
      <p:pic>
        <p:nvPicPr>
          <p:cNvPr id="10" name="Picture 9">
            <a:extLst>
              <a:ext uri="{FF2B5EF4-FFF2-40B4-BE49-F238E27FC236}">
                <a16:creationId xmlns:a16="http://schemas.microsoft.com/office/drawing/2014/main" id="{98A350BE-8CBD-4EB8-AAC7-EDFA2A1878D7}"/>
              </a:ext>
            </a:extLst>
          </p:cNvPr>
          <p:cNvPicPr>
            <a:picLocks noChangeAspect="1"/>
          </p:cNvPicPr>
          <p:nvPr/>
        </p:nvPicPr>
        <p:blipFill>
          <a:blip r:embed="rId5"/>
          <a:stretch>
            <a:fillRect/>
          </a:stretch>
        </p:blipFill>
        <p:spPr>
          <a:xfrm>
            <a:off x="90163" y="4078224"/>
            <a:ext cx="1472590" cy="2490410"/>
          </a:xfrm>
          <a:prstGeom prst="rect">
            <a:avLst/>
          </a:prstGeom>
        </p:spPr>
      </p:pic>
      <p:pic>
        <p:nvPicPr>
          <p:cNvPr id="11" name="Picture 10">
            <a:extLst>
              <a:ext uri="{FF2B5EF4-FFF2-40B4-BE49-F238E27FC236}">
                <a16:creationId xmlns:a16="http://schemas.microsoft.com/office/drawing/2014/main" id="{4F593D3F-B5BD-47A9-B182-93C706A270AF}"/>
              </a:ext>
            </a:extLst>
          </p:cNvPr>
          <p:cNvPicPr>
            <a:picLocks noChangeAspect="1"/>
          </p:cNvPicPr>
          <p:nvPr/>
        </p:nvPicPr>
        <p:blipFill>
          <a:blip r:embed="rId6"/>
          <a:stretch>
            <a:fillRect/>
          </a:stretch>
        </p:blipFill>
        <p:spPr>
          <a:xfrm>
            <a:off x="7156073" y="778240"/>
            <a:ext cx="1714500" cy="1390650"/>
          </a:xfrm>
          <a:prstGeom prst="rect">
            <a:avLst/>
          </a:prstGeom>
        </p:spPr>
      </p:pic>
      <p:pic>
        <p:nvPicPr>
          <p:cNvPr id="12" name="Picture 11">
            <a:extLst>
              <a:ext uri="{FF2B5EF4-FFF2-40B4-BE49-F238E27FC236}">
                <a16:creationId xmlns:a16="http://schemas.microsoft.com/office/drawing/2014/main" id="{29596A7F-F3A4-4CD5-BA86-E801A62E7FE0}"/>
              </a:ext>
            </a:extLst>
          </p:cNvPr>
          <p:cNvPicPr>
            <a:picLocks noChangeAspect="1"/>
          </p:cNvPicPr>
          <p:nvPr/>
        </p:nvPicPr>
        <p:blipFill rotWithShape="1">
          <a:blip r:embed="rId7"/>
          <a:srcRect r="20319"/>
          <a:stretch/>
        </p:blipFill>
        <p:spPr>
          <a:xfrm>
            <a:off x="9500478" y="1130426"/>
            <a:ext cx="1714500" cy="1338263"/>
          </a:xfrm>
          <a:prstGeom prst="rect">
            <a:avLst/>
          </a:prstGeom>
        </p:spPr>
      </p:pic>
      <p:pic>
        <p:nvPicPr>
          <p:cNvPr id="13" name="Picture 12">
            <a:extLst>
              <a:ext uri="{FF2B5EF4-FFF2-40B4-BE49-F238E27FC236}">
                <a16:creationId xmlns:a16="http://schemas.microsoft.com/office/drawing/2014/main" id="{444DDBD6-7C9F-4AAB-849A-C252AD6A9D18}"/>
              </a:ext>
            </a:extLst>
          </p:cNvPr>
          <p:cNvPicPr>
            <a:picLocks noChangeAspect="1"/>
          </p:cNvPicPr>
          <p:nvPr/>
        </p:nvPicPr>
        <p:blipFill rotWithShape="1">
          <a:blip r:embed="rId8"/>
          <a:srcRect r="17254"/>
          <a:stretch/>
        </p:blipFill>
        <p:spPr>
          <a:xfrm>
            <a:off x="7635883" y="2340305"/>
            <a:ext cx="1714500" cy="1393889"/>
          </a:xfrm>
          <a:prstGeom prst="rect">
            <a:avLst/>
          </a:prstGeom>
        </p:spPr>
      </p:pic>
      <p:pic>
        <p:nvPicPr>
          <p:cNvPr id="2" name="Picture 1">
            <a:extLst>
              <a:ext uri="{FF2B5EF4-FFF2-40B4-BE49-F238E27FC236}">
                <a16:creationId xmlns:a16="http://schemas.microsoft.com/office/drawing/2014/main" id="{C9AD11F6-4571-4F35-B851-39556469365A}"/>
              </a:ext>
            </a:extLst>
          </p:cNvPr>
          <p:cNvPicPr>
            <a:picLocks noChangeAspect="1"/>
          </p:cNvPicPr>
          <p:nvPr/>
        </p:nvPicPr>
        <p:blipFill rotWithShape="1">
          <a:blip r:embed="rId9"/>
          <a:srcRect r="52164"/>
          <a:stretch/>
        </p:blipFill>
        <p:spPr>
          <a:xfrm>
            <a:off x="9941825" y="2687634"/>
            <a:ext cx="1658733" cy="1390590"/>
          </a:xfrm>
          <a:prstGeom prst="rect">
            <a:avLst/>
          </a:prstGeom>
        </p:spPr>
      </p:pic>
    </p:spTree>
    <p:extLst>
      <p:ext uri="{BB962C8B-B14F-4D97-AF65-F5344CB8AC3E}">
        <p14:creationId xmlns:p14="http://schemas.microsoft.com/office/powerpoint/2010/main" val="341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31" t="2933" r="2203" b="3467"/>
          <a:stretch/>
        </p:blipFill>
        <p:spPr>
          <a:xfrm>
            <a:off x="1499616" y="155481"/>
            <a:ext cx="10541339" cy="6583647"/>
          </a:xfrm>
          <a:prstGeom prst="rect">
            <a:avLst/>
          </a:prstGeom>
        </p:spPr>
      </p:pic>
      <p:sp>
        <p:nvSpPr>
          <p:cNvPr id="3" name="Rectangle 2"/>
          <p:cNvSpPr/>
          <p:nvPr/>
        </p:nvSpPr>
        <p:spPr>
          <a:xfrm>
            <a:off x="4661541" y="5710428"/>
            <a:ext cx="8763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6596" t="12899" r="64777"/>
          <a:stretch/>
        </p:blipFill>
        <p:spPr>
          <a:xfrm>
            <a:off x="0" y="4663440"/>
            <a:ext cx="530352" cy="2194560"/>
          </a:xfrm>
          <a:prstGeom prst="rect">
            <a:avLst/>
          </a:prstGeom>
        </p:spPr>
      </p:pic>
      <p:sp>
        <p:nvSpPr>
          <p:cNvPr id="6" name="Rectangle 5"/>
          <p:cNvSpPr/>
          <p:nvPr/>
        </p:nvSpPr>
        <p:spPr>
          <a:xfrm>
            <a:off x="4443984" y="5598223"/>
            <a:ext cx="914400" cy="102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4294108"/>
            <a:ext cx="1408176" cy="369332"/>
          </a:xfrm>
          <a:prstGeom prst="rect">
            <a:avLst/>
          </a:prstGeom>
          <a:noFill/>
        </p:spPr>
        <p:txBody>
          <a:bodyPr wrap="square" rtlCol="0">
            <a:spAutoFit/>
          </a:bodyPr>
          <a:lstStyle/>
          <a:p>
            <a:r>
              <a:rPr lang="en-US" dirty="0"/>
              <a:t>Biodiversity</a:t>
            </a:r>
          </a:p>
        </p:txBody>
      </p:sp>
      <p:sp>
        <p:nvSpPr>
          <p:cNvPr id="10" name="TextBox 9"/>
          <p:cNvSpPr txBox="1"/>
          <p:nvPr/>
        </p:nvSpPr>
        <p:spPr>
          <a:xfrm>
            <a:off x="465394" y="4663440"/>
            <a:ext cx="1408176" cy="369332"/>
          </a:xfrm>
          <a:prstGeom prst="rect">
            <a:avLst/>
          </a:prstGeom>
          <a:noFill/>
        </p:spPr>
        <p:txBody>
          <a:bodyPr wrap="square" rtlCol="0">
            <a:spAutoFit/>
          </a:bodyPr>
          <a:lstStyle/>
          <a:p>
            <a:r>
              <a:rPr lang="en-US" dirty="0"/>
              <a:t>Highest</a:t>
            </a:r>
          </a:p>
        </p:txBody>
      </p:sp>
      <p:sp>
        <p:nvSpPr>
          <p:cNvPr id="11" name="TextBox 10"/>
          <p:cNvSpPr txBox="1"/>
          <p:nvPr/>
        </p:nvSpPr>
        <p:spPr>
          <a:xfrm>
            <a:off x="493776" y="6250924"/>
            <a:ext cx="1408176" cy="369332"/>
          </a:xfrm>
          <a:prstGeom prst="rect">
            <a:avLst/>
          </a:prstGeom>
          <a:noFill/>
        </p:spPr>
        <p:txBody>
          <a:bodyPr wrap="square" rtlCol="0">
            <a:spAutoFit/>
          </a:bodyPr>
          <a:lstStyle/>
          <a:p>
            <a:r>
              <a:rPr lang="en-US" dirty="0"/>
              <a:t>Lowest</a:t>
            </a:r>
          </a:p>
        </p:txBody>
      </p:sp>
    </p:spTree>
    <p:extLst>
      <p:ext uri="{BB962C8B-B14F-4D97-AF65-F5344CB8AC3E}">
        <p14:creationId xmlns:p14="http://schemas.microsoft.com/office/powerpoint/2010/main" val="35724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515600" cy="1514734"/>
          </a:xfrm>
        </p:spPr>
        <p:txBody>
          <a:bodyPr>
            <a:normAutofit/>
          </a:bodyPr>
          <a:lstStyle/>
          <a:p>
            <a:pPr marL="0" indent="0">
              <a:buNone/>
            </a:pPr>
            <a:r>
              <a:rPr lang="en-US" sz="4000" b="1" dirty="0">
                <a:latin typeface="Gill Sans MT" panose="020B0502020104020203" pitchFamily="34" charset="0"/>
              </a:rPr>
              <a:t>California is still growing…</a:t>
            </a:r>
          </a:p>
          <a:p>
            <a:pPr marL="0" indent="0">
              <a:buNone/>
            </a:pPr>
            <a:r>
              <a:rPr lang="en-US" sz="4000" b="1" dirty="0">
                <a:latin typeface="Gill Sans MT" panose="020B0502020104020203" pitchFamily="34" charset="0"/>
              </a:rPr>
              <a:t>10 million more people by 2050</a:t>
            </a:r>
          </a:p>
          <a:p>
            <a:endParaRPr lang="en-US" sz="4000" dirty="0">
              <a:solidFill>
                <a:srgbClr val="FF0000"/>
              </a:solidFill>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166396" y="1542690"/>
            <a:ext cx="7287064" cy="4856858"/>
          </a:xfrm>
          <a:prstGeom prst="rect">
            <a:avLst/>
          </a:prstGeom>
        </p:spPr>
      </p:pic>
      <p:sp>
        <p:nvSpPr>
          <p:cNvPr id="6" name="Rectangle 5"/>
          <p:cNvSpPr/>
          <p:nvPr/>
        </p:nvSpPr>
        <p:spPr>
          <a:xfrm>
            <a:off x="7635297" y="1514734"/>
            <a:ext cx="4267201" cy="4708981"/>
          </a:xfrm>
          <a:prstGeom prst="rect">
            <a:avLst/>
          </a:prstGeom>
        </p:spPr>
        <p:txBody>
          <a:bodyPr wrap="square">
            <a:spAutoFit/>
          </a:bodyPr>
          <a:lstStyle/>
          <a:p>
            <a:r>
              <a:rPr lang="en-US" sz="3000" b="1" dirty="0">
                <a:latin typeface="Gill Sans MT" panose="020B0502020104020203" pitchFamily="34" charset="0"/>
              </a:rPr>
              <a:t>How can conservation keep pace with this scale of growth?</a:t>
            </a:r>
          </a:p>
          <a:p>
            <a:endParaRPr lang="en-US" sz="3000" b="1" dirty="0">
              <a:latin typeface="Gill Sans MT" panose="020B0502020104020203" pitchFamily="34" charset="0"/>
            </a:endParaRPr>
          </a:p>
          <a:p>
            <a:r>
              <a:rPr lang="en-US" sz="3000" b="1" dirty="0">
                <a:latin typeface="Gill Sans MT" panose="020B0502020104020203" pitchFamily="34" charset="0"/>
              </a:rPr>
              <a:t>How can we accommodate growth sustainably and still protect California’s vibrant natural and agricultural resources?</a:t>
            </a:r>
          </a:p>
        </p:txBody>
      </p:sp>
    </p:spTree>
    <p:extLst>
      <p:ext uri="{BB962C8B-B14F-4D97-AF65-F5344CB8AC3E}">
        <p14:creationId xmlns:p14="http://schemas.microsoft.com/office/powerpoint/2010/main" val="265258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p:cNvSpPr/>
          <p:nvPr/>
        </p:nvSpPr>
        <p:spPr>
          <a:xfrm rot="16200000">
            <a:off x="401444" y="1839953"/>
            <a:ext cx="3523786" cy="253132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p:cNvSpPr/>
          <p:nvPr/>
        </p:nvSpPr>
        <p:spPr>
          <a:xfrm rot="5400000">
            <a:off x="3912219" y="2003505"/>
            <a:ext cx="3523786" cy="2531327"/>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p:cNvSpPr/>
          <p:nvPr/>
        </p:nvSpPr>
        <p:spPr>
          <a:xfrm rot="16200000">
            <a:off x="7422996" y="1839953"/>
            <a:ext cx="3523786" cy="2531327"/>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3929" y="376347"/>
            <a:ext cx="3150217" cy="954107"/>
          </a:xfrm>
          <a:prstGeom prst="rect">
            <a:avLst/>
          </a:prstGeom>
          <a:noFill/>
        </p:spPr>
        <p:txBody>
          <a:bodyPr wrap="square" rtlCol="0">
            <a:spAutoFit/>
          </a:bodyPr>
          <a:lstStyle/>
          <a:p>
            <a:pPr algn="ctr"/>
            <a:r>
              <a:rPr lang="en-US" sz="2800" dirty="0">
                <a:latin typeface="Gill Sans MT" panose="020B0502020104020203" pitchFamily="34" charset="0"/>
              </a:rPr>
              <a:t>Protect More Natural Land</a:t>
            </a:r>
          </a:p>
        </p:txBody>
      </p:sp>
      <p:sp>
        <p:nvSpPr>
          <p:cNvPr id="7" name="TextBox 6"/>
          <p:cNvSpPr txBox="1"/>
          <p:nvPr/>
        </p:nvSpPr>
        <p:spPr>
          <a:xfrm>
            <a:off x="4003287" y="506897"/>
            <a:ext cx="3657600" cy="523220"/>
          </a:xfrm>
          <a:prstGeom prst="rect">
            <a:avLst/>
          </a:prstGeom>
          <a:noFill/>
        </p:spPr>
        <p:txBody>
          <a:bodyPr wrap="square" rtlCol="0">
            <a:spAutoFit/>
          </a:bodyPr>
          <a:lstStyle/>
          <a:p>
            <a:pPr algn="ctr"/>
            <a:r>
              <a:rPr lang="en-US" sz="2800" dirty="0">
                <a:latin typeface="Gill Sans MT" panose="020B0502020104020203" pitchFamily="34" charset="0"/>
              </a:rPr>
              <a:t>Spend Less Money</a:t>
            </a:r>
          </a:p>
        </p:txBody>
      </p:sp>
      <p:sp>
        <p:nvSpPr>
          <p:cNvPr id="8" name="TextBox 7"/>
          <p:cNvSpPr txBox="1"/>
          <p:nvPr/>
        </p:nvSpPr>
        <p:spPr>
          <a:xfrm>
            <a:off x="7919225" y="376346"/>
            <a:ext cx="3834163" cy="954107"/>
          </a:xfrm>
          <a:prstGeom prst="rect">
            <a:avLst/>
          </a:prstGeom>
          <a:noFill/>
        </p:spPr>
        <p:txBody>
          <a:bodyPr wrap="square" rtlCol="0">
            <a:spAutoFit/>
          </a:bodyPr>
          <a:lstStyle/>
          <a:p>
            <a:r>
              <a:rPr lang="en-US" sz="2800" dirty="0">
                <a:latin typeface="Gill Sans MT" panose="020B0502020104020203" pitchFamily="34" charset="0"/>
              </a:rPr>
              <a:t>More resources, </a:t>
            </a:r>
          </a:p>
          <a:p>
            <a:r>
              <a:rPr lang="en-US" sz="2800" dirty="0">
                <a:latin typeface="Gill Sans MT" panose="020B0502020104020203" pitchFamily="34" charset="0"/>
              </a:rPr>
              <a:t>to protect more land</a:t>
            </a:r>
          </a:p>
        </p:txBody>
      </p:sp>
      <p:sp>
        <p:nvSpPr>
          <p:cNvPr id="11" name="TextBox 10"/>
          <p:cNvSpPr txBox="1"/>
          <p:nvPr/>
        </p:nvSpPr>
        <p:spPr>
          <a:xfrm>
            <a:off x="7237141" y="2821259"/>
            <a:ext cx="847493" cy="769441"/>
          </a:xfrm>
          <a:prstGeom prst="rect">
            <a:avLst/>
          </a:prstGeom>
          <a:noFill/>
        </p:spPr>
        <p:txBody>
          <a:bodyPr wrap="square" rtlCol="0">
            <a:spAutoFit/>
          </a:bodyPr>
          <a:lstStyle/>
          <a:p>
            <a:r>
              <a:rPr lang="en-US" sz="4400" b="1" dirty="0"/>
              <a:t>=</a:t>
            </a:r>
          </a:p>
        </p:txBody>
      </p:sp>
      <p:sp>
        <p:nvSpPr>
          <p:cNvPr id="9" name="TextBox 8"/>
          <p:cNvSpPr txBox="1"/>
          <p:nvPr/>
        </p:nvSpPr>
        <p:spPr>
          <a:xfrm>
            <a:off x="3836019" y="2821258"/>
            <a:ext cx="847493" cy="769441"/>
          </a:xfrm>
          <a:prstGeom prst="rect">
            <a:avLst/>
          </a:prstGeom>
          <a:noFill/>
        </p:spPr>
        <p:txBody>
          <a:bodyPr wrap="square" rtlCol="0">
            <a:spAutoFit/>
          </a:bodyPr>
          <a:lstStyle/>
          <a:p>
            <a:r>
              <a:rPr lang="en-US" sz="4400" b="1" dirty="0"/>
              <a:t>+</a:t>
            </a:r>
          </a:p>
        </p:txBody>
      </p:sp>
    </p:spTree>
    <p:extLst>
      <p:ext uri="{BB962C8B-B14F-4D97-AF65-F5344CB8AC3E}">
        <p14:creationId xmlns:p14="http://schemas.microsoft.com/office/powerpoint/2010/main" val="11933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11"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3asuhChuV9CFUW7LY8kHwL"/>
</p:tagLst>
</file>

<file path=ppt/tags/tag2.xml><?xml version="1.0" encoding="utf-8"?>
<p:tagLst xmlns:a="http://schemas.openxmlformats.org/drawingml/2006/main" xmlns:r="http://schemas.openxmlformats.org/officeDocument/2006/relationships" xmlns:p="http://schemas.openxmlformats.org/presentationml/2006/main">
  <p:tag name="DVSECTIONID" val="3asuhChuV9CFUW7LY8kHwL"/>
</p:tagLst>
</file>

<file path=ppt/tags/tag3.xml><?xml version="1.0" encoding="utf-8"?>
<p:tagLst xmlns:a="http://schemas.openxmlformats.org/drawingml/2006/main" xmlns:r="http://schemas.openxmlformats.org/officeDocument/2006/relationships" xmlns:p="http://schemas.openxmlformats.org/presentationml/2006/main">
  <p:tag name="DVSECTIONID" val="3asuhChuV9CFUW7LY8kHwL"/>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N 2.0 Template" id="{BA6C3234-52F2-B94B-A7FD-61156D6E1C0F}" vid="{6CCEC086-47CA-F747-A5A0-13197F42332C}"/>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 id="{A08C6CF6-E6DC-442B-8DA0-E30126592AA7}" vid="{2DDE4DD2-AA1B-4557-A34E-85A7DD0AB32F}"/>
    </a:ext>
  </a:extLst>
</a:theme>
</file>

<file path=ppt/theme/theme5.xml><?xml version="1.0" encoding="utf-8"?>
<a:theme xmlns:a="http://schemas.openxmlformats.org/drawingml/2006/main" name="ConceptA-template">
  <a:themeElements>
    <a:clrScheme name="Custom 1">
      <a:dk1>
        <a:srgbClr val="161108"/>
      </a:dk1>
      <a:lt1>
        <a:srgbClr val="F9F9F9"/>
      </a:lt1>
      <a:dk2>
        <a:srgbClr val="252E3F"/>
      </a:dk2>
      <a:lt2>
        <a:srgbClr val="F9F9F9"/>
      </a:lt2>
      <a:accent1>
        <a:srgbClr val="BC9850"/>
      </a:accent1>
      <a:accent2>
        <a:srgbClr val="9E7D3C"/>
      </a:accent2>
      <a:accent3>
        <a:srgbClr val="7A612E"/>
      </a:accent3>
      <a:accent4>
        <a:srgbClr val="564420"/>
      </a:accent4>
      <a:accent5>
        <a:srgbClr val="372C15"/>
      </a:accent5>
      <a:accent6>
        <a:srgbClr val="161108"/>
      </a:accent6>
      <a:hlink>
        <a:srgbClr val="BC9850"/>
      </a:hlink>
      <a:folHlink>
        <a:srgbClr val="9E7D3C"/>
      </a:folHlink>
    </a:clrScheme>
    <a:fontScheme name="Custom 1">
      <a:majorFont>
        <a:latin typeface="swis"/>
        <a:ea typeface=""/>
        <a:cs typeface=""/>
      </a:majorFont>
      <a:minorFont>
        <a:latin typeface="Calibr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GOLDEN-dark-template" id="{80127565-6446-4059-A3D6-ACB11FF32CAD}" vid="{15327911-A26D-49DD-911F-978229DB706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25482</TotalTime>
  <Words>2172</Words>
  <Application>Microsoft Office PowerPoint</Application>
  <PresentationFormat>Widescreen</PresentationFormat>
  <Paragraphs>236</Paragraphs>
  <Slides>47</Slides>
  <Notes>31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47</vt:i4>
      </vt:variant>
    </vt:vector>
  </HeadingPairs>
  <TitlesOfParts>
    <vt:vector size="59" baseType="lpstr">
      <vt:lpstr>Arial</vt:lpstr>
      <vt:lpstr>Calibri</vt:lpstr>
      <vt:lpstr>Calibri Light</vt:lpstr>
      <vt:lpstr>Crimson Text</vt:lpstr>
      <vt:lpstr>Georgia</vt:lpstr>
      <vt:lpstr>Gill Sans MT</vt:lpstr>
      <vt:lpstr>Varela Round</vt:lpstr>
      <vt:lpstr>Office Theme</vt:lpstr>
      <vt:lpstr>1_Office Theme</vt:lpstr>
      <vt:lpstr>3_Office Theme</vt:lpstr>
      <vt:lpstr>4_Office Theme</vt:lpstr>
      <vt:lpstr>ConceptA-template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is planned</vt:lpstr>
      <vt:lpstr>It all happens on Tuesdays…</vt:lpstr>
      <vt:lpstr>Scenarios allow you to ask  what if?</vt:lpstr>
      <vt:lpstr>PowerPoint Presentation</vt:lpstr>
      <vt:lpstr>What do these development patterns mean for household costs?</vt:lpstr>
      <vt:lpstr>What do these development patterns mean for building water use?</vt:lpstr>
      <vt:lpstr>Built environment metrics</vt:lpstr>
      <vt:lpstr>PowerPoint Presentation</vt:lpstr>
      <vt:lpstr>Santa monica mtns results</vt:lpstr>
      <vt:lpstr>PowerPoint Presentation</vt:lpstr>
      <vt:lpstr>Elevating Conservation</vt:lpstr>
      <vt:lpstr>The Conservation Module</vt:lpstr>
      <vt:lpstr>Scenario Planning Tools</vt:lpstr>
      <vt:lpstr>Scenario Planning Tools</vt:lpstr>
      <vt:lpstr>PowerPoint Presentation</vt:lpstr>
      <vt:lpstr>PowerPoint Presentation</vt:lpstr>
      <vt:lpstr>PowerPoint Presentation</vt:lpstr>
      <vt:lpstr>Scenarios accommodate:   2.1 million people 820,000 households  1.3 million jobs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mean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Cassidy</dc:creator>
  <cp:lastModifiedBy>Grace VohdenSnead</cp:lastModifiedBy>
  <cp:revision>257</cp:revision>
  <dcterms:created xsi:type="dcterms:W3CDTF">2017-02-01T18:28:32Z</dcterms:created>
  <dcterms:modified xsi:type="dcterms:W3CDTF">2018-03-15T18:00:04Z</dcterms:modified>
</cp:coreProperties>
</file>